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aauw, R, Prof &lt;rb@sun.ac.za&gt;" initials="BRP&lt;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37"/>
    <p:restoredTop sz="94595"/>
  </p:normalViewPr>
  <p:slideViewPr>
    <p:cSldViewPr snapToGrid="0" snapToObjects="1">
      <p:cViewPr varScale="1">
        <p:scale>
          <a:sx n="79" d="100"/>
          <a:sy n="79" d="100"/>
        </p:scale>
        <p:origin x="-49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Symptoms on arrival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Bloating</c:v>
                </c:pt>
                <c:pt idx="1">
                  <c:v>Abdominal Pain</c:v>
                </c:pt>
                <c:pt idx="2">
                  <c:v>Wind/ Flatulence</c:v>
                </c:pt>
                <c:pt idx="3">
                  <c:v>Gurgling</c:v>
                </c:pt>
                <c:pt idx="4">
                  <c:v>Constipation</c:v>
                </c:pt>
                <c:pt idx="5">
                  <c:v>Nausea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188-48B1-8077-21A839B43F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Symptoms after First Line (after 2 weeks later)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Bloating</c:v>
                </c:pt>
                <c:pt idx="1">
                  <c:v>Abdominal Pain</c:v>
                </c:pt>
                <c:pt idx="2">
                  <c:v>Wind/ Flatulence</c:v>
                </c:pt>
                <c:pt idx="3">
                  <c:v>Gurgling</c:v>
                </c:pt>
                <c:pt idx="4">
                  <c:v>Constipation</c:v>
                </c:pt>
                <c:pt idx="5">
                  <c:v>Nausea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</c:v>
                </c:pt>
                <c:pt idx="1">
                  <c:v>6</c:v>
                </c:pt>
                <c:pt idx="2">
                  <c:v>7</c:v>
                </c:pt>
                <c:pt idx="3">
                  <c:v>7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188-48B1-8077-21A839B43F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Symptoms post FODMAP elimination (6 weeks later)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Bloating</c:v>
                </c:pt>
                <c:pt idx="1">
                  <c:v>Abdominal Pain</c:v>
                </c:pt>
                <c:pt idx="2">
                  <c:v>Wind/ Flatulence</c:v>
                </c:pt>
                <c:pt idx="3">
                  <c:v>Gurgling</c:v>
                </c:pt>
                <c:pt idx="4">
                  <c:v>Constipation</c:v>
                </c:pt>
                <c:pt idx="5">
                  <c:v>Nausea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188-48B1-8077-21A839B4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230656"/>
        <c:axId val="139425984"/>
      </c:barChart>
      <c:catAx>
        <c:axId val="5223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425984"/>
        <c:crosses val="autoZero"/>
        <c:auto val="1"/>
        <c:lblAlgn val="ctr"/>
        <c:lblOffset val="100"/>
        <c:noMultiLvlLbl val="0"/>
      </c:catAx>
      <c:valAx>
        <c:axId val="139425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26T13:38:10.090" idx="1">
    <p:pos x="6827" y="-1192"/>
    <p:text>I am not sure if this is the correct reference? This figure does not appear in the reference. Otherwise if you drew the figure yourself, indicate adapted from reference **</p:text>
    <p:extLst mod="1">
      <p:ext uri="{C676402C-5697-4E1C-873F-D02D1690AC5C}">
        <p15:threadingInfo xmlns:p15="http://schemas.microsoft.com/office/powerpoint/2012/main" timeZoneBias="-120"/>
      </p:ext>
    </p:extLst>
  </p:cm>
  <p:cm authorId="1" dt="2017-10-26T13:40:05.744" idx="3">
    <p:pos x="6033" y="-1297"/>
    <p:text>All legends of figures need to be at the bottom of a figure. Also, please insert another legend at the bottom explaining all abbreviations used. Tables and figures need to be stand-alone</p:text>
    <p:extLst mod="1"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68AD2-70F9-D64A-8C82-1C06A1CE3D92}" type="doc">
      <dgm:prSet loTypeId="urn:microsoft.com/office/officeart/2005/8/layout/hProcess9" loCatId="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95FA334-CCE2-C54C-B277-C3C7C6BE1A46}">
      <dgm:prSet phldrT="[Text]" custT="1"/>
      <dgm:spPr/>
      <dgm:t>
        <a:bodyPr/>
        <a:lstStyle/>
        <a:p>
          <a:pPr algn="ctr"/>
          <a:r>
            <a:rPr lang="en-US" sz="1200" b="1" dirty="0" smtClean="0"/>
            <a:t>INITIAL ASSESMENT</a:t>
          </a:r>
        </a:p>
        <a:p>
          <a:pPr algn="l"/>
          <a:r>
            <a:rPr lang="en-US" sz="1200" b="1" dirty="0" smtClean="0"/>
            <a:t>Symptom Severity</a:t>
          </a:r>
          <a:r>
            <a:rPr lang="en-US" sz="1200" b="1" baseline="0" dirty="0" smtClean="0"/>
            <a:t> Score </a:t>
          </a:r>
        </a:p>
        <a:p>
          <a:pPr algn="l"/>
          <a:r>
            <a:rPr lang="en-US" sz="1200" b="1" baseline="0" dirty="0" smtClean="0"/>
            <a:t>Bristol Stool Chart</a:t>
          </a:r>
        </a:p>
        <a:p>
          <a:pPr algn="l"/>
          <a:r>
            <a:rPr lang="en-US" sz="1200" b="1" baseline="0" dirty="0" smtClean="0"/>
            <a:t>Dietary History </a:t>
          </a:r>
        </a:p>
        <a:p>
          <a:pPr algn="l"/>
          <a:r>
            <a:rPr lang="en-US" sz="1200" b="1" baseline="0" dirty="0" smtClean="0"/>
            <a:t>Check known triggers – lactose, fibre, fat, caffeine, alcohol</a:t>
          </a:r>
          <a:endParaRPr lang="en-US" sz="1200" b="1" dirty="0"/>
        </a:p>
      </dgm:t>
    </dgm:pt>
    <dgm:pt modelId="{886253B0-5EA1-0847-AF11-5F1DC70842C3}" type="parTrans" cxnId="{F0C3A4FF-339F-3F4B-AD09-E8785236EA64}">
      <dgm:prSet/>
      <dgm:spPr/>
      <dgm:t>
        <a:bodyPr/>
        <a:lstStyle/>
        <a:p>
          <a:endParaRPr lang="en-US"/>
        </a:p>
      </dgm:t>
    </dgm:pt>
    <dgm:pt modelId="{7BD89E91-FF84-1641-B69C-D485C68A01E4}" type="sibTrans" cxnId="{F0C3A4FF-339F-3F4B-AD09-E8785236EA64}">
      <dgm:prSet/>
      <dgm:spPr/>
      <dgm:t>
        <a:bodyPr/>
        <a:lstStyle/>
        <a:p>
          <a:endParaRPr lang="en-US"/>
        </a:p>
      </dgm:t>
    </dgm:pt>
    <dgm:pt modelId="{6E75445E-F517-BB44-BE18-C34F2FB957BF}">
      <dgm:prSet phldrT="[Text]" custT="1"/>
      <dgm:spPr/>
      <dgm:t>
        <a:bodyPr/>
        <a:lstStyle/>
        <a:p>
          <a:pPr algn="ctr"/>
          <a:r>
            <a:rPr lang="en-US" sz="1200" b="1" dirty="0" smtClean="0"/>
            <a:t>FIRST LINE DIETARY</a:t>
          </a:r>
          <a:r>
            <a:rPr lang="en-US" sz="1200" b="1" baseline="0" dirty="0" smtClean="0"/>
            <a:t> THERAPY</a:t>
          </a:r>
          <a:endParaRPr lang="en-US" sz="1200" b="1" dirty="0" smtClean="0"/>
        </a:p>
        <a:p>
          <a:pPr algn="l"/>
          <a:r>
            <a:rPr lang="en-US" sz="1200" b="1" baseline="0" dirty="0" smtClean="0"/>
            <a:t>Balanced healthy eating</a:t>
          </a:r>
        </a:p>
        <a:p>
          <a:pPr algn="l"/>
          <a:r>
            <a:rPr lang="en-US" sz="1200" b="1" baseline="0" dirty="0" smtClean="0"/>
            <a:t>Eating patterns , habits and routines</a:t>
          </a:r>
        </a:p>
        <a:p>
          <a:pPr algn="l"/>
          <a:r>
            <a:rPr lang="en-US" sz="1200" b="1" baseline="0" dirty="0" smtClean="0"/>
            <a:t>Healthy Fluid Advice</a:t>
          </a:r>
        </a:p>
        <a:p>
          <a:pPr algn="l"/>
          <a:r>
            <a:rPr lang="en-US" sz="1200" b="1" baseline="0" dirty="0" smtClean="0"/>
            <a:t>Lifestyle Modification – exercise, stress relief , relaxation</a:t>
          </a:r>
        </a:p>
        <a:p>
          <a:pPr algn="l"/>
          <a:endParaRPr lang="en-US" sz="1200" b="1" dirty="0"/>
        </a:p>
      </dgm:t>
    </dgm:pt>
    <dgm:pt modelId="{AE48BD7D-1F6E-AD4E-8ECB-4D72ADDB5AAE}" type="parTrans" cxnId="{AB20C530-B00F-E848-8F29-51EE9D30E254}">
      <dgm:prSet/>
      <dgm:spPr/>
      <dgm:t>
        <a:bodyPr/>
        <a:lstStyle/>
        <a:p>
          <a:endParaRPr lang="en-US"/>
        </a:p>
      </dgm:t>
    </dgm:pt>
    <dgm:pt modelId="{6596322B-7F8A-7745-B1C8-19CC1774F1EF}" type="sibTrans" cxnId="{AB20C530-B00F-E848-8F29-51EE9D30E254}">
      <dgm:prSet/>
      <dgm:spPr/>
      <dgm:t>
        <a:bodyPr/>
        <a:lstStyle/>
        <a:p>
          <a:endParaRPr lang="en-US"/>
        </a:p>
      </dgm:t>
    </dgm:pt>
    <dgm:pt modelId="{5F5CF123-6F3E-8544-83D1-2FAA0447AB12}">
      <dgm:prSet phldrT="[Text]" custT="1"/>
      <dgm:spPr/>
      <dgm:t>
        <a:bodyPr/>
        <a:lstStyle/>
        <a:p>
          <a:pPr algn="ctr"/>
          <a:r>
            <a:rPr lang="en-US" sz="1200" b="1" dirty="0" smtClean="0"/>
            <a:t>SECOND LINE DIETARY THERAPY</a:t>
          </a:r>
        </a:p>
        <a:p>
          <a:pPr algn="l"/>
          <a:r>
            <a:rPr lang="en-US" sz="1200" b="1" dirty="0" smtClean="0"/>
            <a:t>FODMAP</a:t>
          </a:r>
          <a:r>
            <a:rPr lang="en-US" sz="1200" b="1" baseline="0" dirty="0" smtClean="0"/>
            <a:t>  elimination</a:t>
          </a:r>
        </a:p>
        <a:p>
          <a:pPr algn="l"/>
          <a:r>
            <a:rPr lang="en-US" sz="1200" b="1" baseline="0" dirty="0" smtClean="0"/>
            <a:t>FODMAP re-challenge</a:t>
          </a:r>
        </a:p>
        <a:p>
          <a:pPr algn="l"/>
          <a:endParaRPr lang="en-US" sz="1200" b="1" dirty="0" smtClean="0"/>
        </a:p>
        <a:p>
          <a:pPr algn="l"/>
          <a:r>
            <a:rPr lang="en-US" sz="1200" b="1" dirty="0" smtClean="0"/>
            <a:t>FIBRE  </a:t>
          </a:r>
          <a:r>
            <a:rPr lang="en-US" sz="1200" b="1" baseline="0" dirty="0" smtClean="0"/>
            <a:t>MODIFICATION</a:t>
          </a:r>
          <a:endParaRPr lang="en-US" sz="1200" b="1" dirty="0" smtClean="0"/>
        </a:p>
        <a:p>
          <a:pPr algn="ctr"/>
          <a:endParaRPr lang="en-US" sz="1200" b="1" dirty="0"/>
        </a:p>
      </dgm:t>
    </dgm:pt>
    <dgm:pt modelId="{0296BA54-87B3-2644-8437-EF7E2C037002}" type="parTrans" cxnId="{FB335F24-29DF-D74E-BA58-5E162A050CAD}">
      <dgm:prSet/>
      <dgm:spPr/>
      <dgm:t>
        <a:bodyPr/>
        <a:lstStyle/>
        <a:p>
          <a:endParaRPr lang="en-US"/>
        </a:p>
      </dgm:t>
    </dgm:pt>
    <dgm:pt modelId="{99872AB7-2555-0B4F-8C67-1B9EA5A56EB8}" type="sibTrans" cxnId="{FB335F24-29DF-D74E-BA58-5E162A050CAD}">
      <dgm:prSet/>
      <dgm:spPr/>
      <dgm:t>
        <a:bodyPr/>
        <a:lstStyle/>
        <a:p>
          <a:endParaRPr lang="en-US"/>
        </a:p>
      </dgm:t>
    </dgm:pt>
    <dgm:pt modelId="{F77F54D5-75B2-3E41-AF77-448E60BC18D8}">
      <dgm:prSet custT="1"/>
      <dgm:spPr/>
      <dgm:t>
        <a:bodyPr/>
        <a:lstStyle/>
        <a:p>
          <a:pPr algn="ctr"/>
          <a:endParaRPr lang="en-US" sz="1200" b="1" dirty="0" smtClean="0"/>
        </a:p>
        <a:p>
          <a:pPr algn="ctr"/>
          <a:r>
            <a:rPr lang="en-US" sz="1200" b="1" dirty="0" smtClean="0"/>
            <a:t>THIRD LINE DIETARY THERAPY</a:t>
          </a:r>
        </a:p>
        <a:p>
          <a:pPr algn="l"/>
          <a:r>
            <a:rPr lang="en-US" sz="1200" b="1" dirty="0" smtClean="0"/>
            <a:t>Modified long</a:t>
          </a:r>
          <a:r>
            <a:rPr lang="en-US" sz="1200" b="1" baseline="0" dirty="0" smtClean="0"/>
            <a:t> term </a:t>
          </a:r>
          <a:r>
            <a:rPr lang="en-US" sz="1200" b="1" dirty="0" smtClean="0"/>
            <a:t>FODMAP Diet</a:t>
          </a:r>
        </a:p>
        <a:p>
          <a:pPr algn="l"/>
          <a:r>
            <a:rPr lang="en-US" sz="1200" b="1" dirty="0" smtClean="0"/>
            <a:t>Probiotics supplementation</a:t>
          </a:r>
        </a:p>
        <a:p>
          <a:pPr algn="l"/>
          <a:r>
            <a:rPr lang="en-US" sz="1200" b="1" dirty="0" smtClean="0"/>
            <a:t>Other Allergy – elimination and</a:t>
          </a:r>
          <a:r>
            <a:rPr lang="en-US" sz="1200" b="1" baseline="0" dirty="0" smtClean="0"/>
            <a:t> re-	challenge</a:t>
          </a:r>
        </a:p>
        <a:p>
          <a:pPr algn="l"/>
          <a:endParaRPr lang="en-US" sz="1200" b="1" baseline="0" dirty="0" smtClean="0"/>
        </a:p>
        <a:p>
          <a:pPr algn="ctr"/>
          <a:endParaRPr lang="en-US" sz="1200" b="1" baseline="0" dirty="0" smtClean="0"/>
        </a:p>
        <a:p>
          <a:pPr algn="ctr"/>
          <a:endParaRPr lang="en-US" sz="1200" b="1" dirty="0"/>
        </a:p>
      </dgm:t>
    </dgm:pt>
    <dgm:pt modelId="{D855429F-1C70-4047-95F6-DD98F5EBAB6E}" type="sibTrans" cxnId="{A258A9D4-9DA0-0F4C-8E98-A263B5CAB1A9}">
      <dgm:prSet/>
      <dgm:spPr/>
      <dgm:t>
        <a:bodyPr/>
        <a:lstStyle/>
        <a:p>
          <a:endParaRPr lang="en-US"/>
        </a:p>
      </dgm:t>
    </dgm:pt>
    <dgm:pt modelId="{15221252-8DF9-504E-9360-EB9FF6D4ADA2}" type="parTrans" cxnId="{A258A9D4-9DA0-0F4C-8E98-A263B5CAB1A9}">
      <dgm:prSet/>
      <dgm:spPr/>
      <dgm:t>
        <a:bodyPr/>
        <a:lstStyle/>
        <a:p>
          <a:endParaRPr lang="en-US"/>
        </a:p>
      </dgm:t>
    </dgm:pt>
    <dgm:pt modelId="{CA78F53E-0F7E-EE4D-BCB3-AAC1774D0BE7}" type="pres">
      <dgm:prSet presAssocID="{95968AD2-70F9-D64A-8C82-1C06A1CE3D9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EE6963-5FFA-DE4C-B68F-0786830834B9}" type="pres">
      <dgm:prSet presAssocID="{95968AD2-70F9-D64A-8C82-1C06A1CE3D92}" presName="arrow" presStyleLbl="bgShp" presStyleIdx="0" presStyleCnt="1" custScaleX="117034"/>
      <dgm:spPr>
        <a:solidFill>
          <a:srgbClr val="C00000">
            <a:alpha val="82000"/>
          </a:srgbClr>
        </a:solidFill>
      </dgm:spPr>
      <dgm:t>
        <a:bodyPr/>
        <a:lstStyle/>
        <a:p>
          <a:endParaRPr lang="en-US"/>
        </a:p>
      </dgm:t>
    </dgm:pt>
    <dgm:pt modelId="{86D46570-49D8-CD4E-8E4E-F012542B5307}" type="pres">
      <dgm:prSet presAssocID="{95968AD2-70F9-D64A-8C82-1C06A1CE3D92}" presName="linearProcess" presStyleCnt="0"/>
      <dgm:spPr/>
      <dgm:t>
        <a:bodyPr/>
        <a:lstStyle/>
        <a:p>
          <a:endParaRPr lang="en-US"/>
        </a:p>
      </dgm:t>
    </dgm:pt>
    <dgm:pt modelId="{EB828539-BE74-FA40-BC60-9FBEB30341F2}" type="pres">
      <dgm:prSet presAssocID="{D95FA334-CCE2-C54C-B277-C3C7C6BE1A46}" presName="textNode" presStyleLbl="node1" presStyleIdx="0" presStyleCnt="4" custScaleY="1151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9F823C-ED4A-3641-848F-48184EF929AB}" type="pres">
      <dgm:prSet presAssocID="{7BD89E91-FF84-1641-B69C-D485C68A01E4}" presName="sibTrans" presStyleCnt="0"/>
      <dgm:spPr/>
      <dgm:t>
        <a:bodyPr/>
        <a:lstStyle/>
        <a:p>
          <a:endParaRPr lang="en-US"/>
        </a:p>
      </dgm:t>
    </dgm:pt>
    <dgm:pt modelId="{D7D03179-9D61-0744-B695-EA105D10B127}" type="pres">
      <dgm:prSet presAssocID="{6E75445E-F517-BB44-BE18-C34F2FB957BF}" presName="textNode" presStyleLbl="node1" presStyleIdx="1" presStyleCnt="4" custScaleY="115125" custLinFactNeighborY="23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F9EFBE-0379-174A-BEE0-832999071B55}" type="pres">
      <dgm:prSet presAssocID="{6596322B-7F8A-7745-B1C8-19CC1774F1EF}" presName="sibTrans" presStyleCnt="0"/>
      <dgm:spPr/>
      <dgm:t>
        <a:bodyPr/>
        <a:lstStyle/>
        <a:p>
          <a:endParaRPr lang="en-US"/>
        </a:p>
      </dgm:t>
    </dgm:pt>
    <dgm:pt modelId="{5E64AF33-0033-554E-A780-D3293A3CD6F6}" type="pres">
      <dgm:prSet presAssocID="{5F5CF123-6F3E-8544-83D1-2FAA0447AB12}" presName="textNode" presStyleLbl="node1" presStyleIdx="2" presStyleCnt="4" custScaleY="115180" custLinFactNeighborX="-222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18D21E-C475-E14F-83BB-22D4A45A8DAC}" type="pres">
      <dgm:prSet presAssocID="{99872AB7-2555-0B4F-8C67-1B9EA5A56EB8}" presName="sibTrans" presStyleCnt="0"/>
      <dgm:spPr/>
      <dgm:t>
        <a:bodyPr/>
        <a:lstStyle/>
        <a:p>
          <a:endParaRPr lang="en-US"/>
        </a:p>
      </dgm:t>
    </dgm:pt>
    <dgm:pt modelId="{D70E0724-59C3-244F-BC76-3102B4800791}" type="pres">
      <dgm:prSet presAssocID="{F77F54D5-75B2-3E41-AF77-448E60BC18D8}" presName="textNode" presStyleLbl="node1" presStyleIdx="3" presStyleCnt="4" custScaleY="115127" custLinFactNeighborX="-444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81F66A-EB45-CE40-BEF6-908A9BD52FDB}" type="presOf" srcId="{6E75445E-F517-BB44-BE18-C34F2FB957BF}" destId="{D7D03179-9D61-0744-B695-EA105D10B127}" srcOrd="0" destOrd="0" presId="urn:microsoft.com/office/officeart/2005/8/layout/hProcess9"/>
    <dgm:cxn modelId="{F0C3A4FF-339F-3F4B-AD09-E8785236EA64}" srcId="{95968AD2-70F9-D64A-8C82-1C06A1CE3D92}" destId="{D95FA334-CCE2-C54C-B277-C3C7C6BE1A46}" srcOrd="0" destOrd="0" parTransId="{886253B0-5EA1-0847-AF11-5F1DC70842C3}" sibTransId="{7BD89E91-FF84-1641-B69C-D485C68A01E4}"/>
    <dgm:cxn modelId="{9A64BE49-8F81-5241-82C3-06DC318181A2}" type="presOf" srcId="{95968AD2-70F9-D64A-8C82-1C06A1CE3D92}" destId="{CA78F53E-0F7E-EE4D-BCB3-AAC1774D0BE7}" srcOrd="0" destOrd="0" presId="urn:microsoft.com/office/officeart/2005/8/layout/hProcess9"/>
    <dgm:cxn modelId="{AB20C530-B00F-E848-8F29-51EE9D30E254}" srcId="{95968AD2-70F9-D64A-8C82-1C06A1CE3D92}" destId="{6E75445E-F517-BB44-BE18-C34F2FB957BF}" srcOrd="1" destOrd="0" parTransId="{AE48BD7D-1F6E-AD4E-8ECB-4D72ADDB5AAE}" sibTransId="{6596322B-7F8A-7745-B1C8-19CC1774F1EF}"/>
    <dgm:cxn modelId="{F320C081-A69A-B544-ABA8-B13535638682}" type="presOf" srcId="{5F5CF123-6F3E-8544-83D1-2FAA0447AB12}" destId="{5E64AF33-0033-554E-A780-D3293A3CD6F6}" srcOrd="0" destOrd="0" presId="urn:microsoft.com/office/officeart/2005/8/layout/hProcess9"/>
    <dgm:cxn modelId="{D0D12C4B-6A36-2D4F-96F9-9BE1DB728E12}" type="presOf" srcId="{D95FA334-CCE2-C54C-B277-C3C7C6BE1A46}" destId="{EB828539-BE74-FA40-BC60-9FBEB30341F2}" srcOrd="0" destOrd="0" presId="urn:microsoft.com/office/officeart/2005/8/layout/hProcess9"/>
    <dgm:cxn modelId="{5938058E-2B6D-F845-AD81-494C32F9C9E9}" type="presOf" srcId="{F77F54D5-75B2-3E41-AF77-448E60BC18D8}" destId="{D70E0724-59C3-244F-BC76-3102B4800791}" srcOrd="0" destOrd="0" presId="urn:microsoft.com/office/officeart/2005/8/layout/hProcess9"/>
    <dgm:cxn modelId="{A258A9D4-9DA0-0F4C-8E98-A263B5CAB1A9}" srcId="{95968AD2-70F9-D64A-8C82-1C06A1CE3D92}" destId="{F77F54D5-75B2-3E41-AF77-448E60BC18D8}" srcOrd="3" destOrd="0" parTransId="{15221252-8DF9-504E-9360-EB9FF6D4ADA2}" sibTransId="{D855429F-1C70-4047-95F6-DD98F5EBAB6E}"/>
    <dgm:cxn modelId="{FB335F24-29DF-D74E-BA58-5E162A050CAD}" srcId="{95968AD2-70F9-D64A-8C82-1C06A1CE3D92}" destId="{5F5CF123-6F3E-8544-83D1-2FAA0447AB12}" srcOrd="2" destOrd="0" parTransId="{0296BA54-87B3-2644-8437-EF7E2C037002}" sibTransId="{99872AB7-2555-0B4F-8C67-1B9EA5A56EB8}"/>
    <dgm:cxn modelId="{07F0116D-6432-4B42-B5EC-6908E382E1A4}" type="presParOf" srcId="{CA78F53E-0F7E-EE4D-BCB3-AAC1774D0BE7}" destId="{49EE6963-5FFA-DE4C-B68F-0786830834B9}" srcOrd="0" destOrd="0" presId="urn:microsoft.com/office/officeart/2005/8/layout/hProcess9"/>
    <dgm:cxn modelId="{257D91DB-9F39-C24A-894B-494D3D7F438C}" type="presParOf" srcId="{CA78F53E-0F7E-EE4D-BCB3-AAC1774D0BE7}" destId="{86D46570-49D8-CD4E-8E4E-F012542B5307}" srcOrd="1" destOrd="0" presId="urn:microsoft.com/office/officeart/2005/8/layout/hProcess9"/>
    <dgm:cxn modelId="{92245C11-AB6B-404C-A1C7-A9F4EF0378D6}" type="presParOf" srcId="{86D46570-49D8-CD4E-8E4E-F012542B5307}" destId="{EB828539-BE74-FA40-BC60-9FBEB30341F2}" srcOrd="0" destOrd="0" presId="urn:microsoft.com/office/officeart/2005/8/layout/hProcess9"/>
    <dgm:cxn modelId="{72CE7843-E2E2-F64D-8051-9420843EE503}" type="presParOf" srcId="{86D46570-49D8-CD4E-8E4E-F012542B5307}" destId="{2A9F823C-ED4A-3641-848F-48184EF929AB}" srcOrd="1" destOrd="0" presId="urn:microsoft.com/office/officeart/2005/8/layout/hProcess9"/>
    <dgm:cxn modelId="{C5EB189E-433A-4943-8BD5-962A091F34E7}" type="presParOf" srcId="{86D46570-49D8-CD4E-8E4E-F012542B5307}" destId="{D7D03179-9D61-0744-B695-EA105D10B127}" srcOrd="2" destOrd="0" presId="urn:microsoft.com/office/officeart/2005/8/layout/hProcess9"/>
    <dgm:cxn modelId="{6E2C94EB-8ABE-1342-B48A-FE69B34D066D}" type="presParOf" srcId="{86D46570-49D8-CD4E-8E4E-F012542B5307}" destId="{DFF9EFBE-0379-174A-BEE0-832999071B55}" srcOrd="3" destOrd="0" presId="urn:microsoft.com/office/officeart/2005/8/layout/hProcess9"/>
    <dgm:cxn modelId="{EF917A1D-31EA-2A4E-BE59-85072C2F4A17}" type="presParOf" srcId="{86D46570-49D8-CD4E-8E4E-F012542B5307}" destId="{5E64AF33-0033-554E-A780-D3293A3CD6F6}" srcOrd="4" destOrd="0" presId="urn:microsoft.com/office/officeart/2005/8/layout/hProcess9"/>
    <dgm:cxn modelId="{2228AD01-FABA-CF47-9E05-FA2BA4737342}" type="presParOf" srcId="{86D46570-49D8-CD4E-8E4E-F012542B5307}" destId="{4B18D21E-C475-E14F-83BB-22D4A45A8DAC}" srcOrd="5" destOrd="0" presId="urn:microsoft.com/office/officeart/2005/8/layout/hProcess9"/>
    <dgm:cxn modelId="{79A1B4F7-EB6D-AE42-B436-81731526BAD3}" type="presParOf" srcId="{86D46570-49D8-CD4E-8E4E-F012542B5307}" destId="{D70E0724-59C3-244F-BC76-3102B480079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E6963-5FFA-DE4C-B68F-0786830834B9}">
      <dsp:nvSpPr>
        <dsp:cNvPr id="0" name=""/>
        <dsp:cNvSpPr/>
      </dsp:nvSpPr>
      <dsp:spPr>
        <a:xfrm>
          <a:off x="25516" y="0"/>
          <a:ext cx="9742323" cy="4168856"/>
        </a:xfrm>
        <a:prstGeom prst="rightArrow">
          <a:avLst/>
        </a:prstGeom>
        <a:solidFill>
          <a:srgbClr val="C00000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828539-BE74-FA40-BC60-9FBEB30341F2}">
      <dsp:nvSpPr>
        <dsp:cNvPr id="0" name=""/>
        <dsp:cNvSpPr/>
      </dsp:nvSpPr>
      <dsp:spPr>
        <a:xfrm>
          <a:off x="178283" y="1124532"/>
          <a:ext cx="2138990" cy="191979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INITIAL ASSESMENT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Symptom Severity</a:t>
          </a:r>
          <a:r>
            <a:rPr lang="en-US" sz="1200" b="1" kern="1200" baseline="0" dirty="0" smtClean="0"/>
            <a:t> Score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Bristol Stool Chart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Dietary History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Check known triggers – lactose, fibre, fat, caffeine, alcohol</a:t>
          </a:r>
          <a:endParaRPr lang="en-US" sz="1200" b="1" kern="1200" dirty="0"/>
        </a:p>
      </dsp:txBody>
      <dsp:txXfrm>
        <a:off x="271999" y="1218248"/>
        <a:ext cx="1951558" cy="1732359"/>
      </dsp:txXfrm>
    </dsp:sp>
    <dsp:sp modelId="{D7D03179-9D61-0744-B695-EA105D10B127}">
      <dsp:nvSpPr>
        <dsp:cNvPr id="0" name=""/>
        <dsp:cNvSpPr/>
      </dsp:nvSpPr>
      <dsp:spPr>
        <a:xfrm>
          <a:off x="2610883" y="1163719"/>
          <a:ext cx="2138990" cy="191975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FIRST LINE DIETARY</a:t>
          </a:r>
          <a:r>
            <a:rPr lang="en-US" sz="1200" b="1" kern="1200" baseline="0" dirty="0" smtClean="0"/>
            <a:t> THERAPY</a:t>
          </a:r>
          <a:endParaRPr lang="en-US" sz="1200" b="1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Balanced healthy eating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Eating patterns , habits and routines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Healthy Fluid Advice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Lifestyle Modification – exercise, stress relief , relaxation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/>
        </a:p>
      </dsp:txBody>
      <dsp:txXfrm>
        <a:off x="2704598" y="1257434"/>
        <a:ext cx="1951560" cy="1732328"/>
      </dsp:txXfrm>
    </dsp:sp>
    <dsp:sp modelId="{5E64AF33-0033-554E-A780-D3293A3CD6F6}">
      <dsp:nvSpPr>
        <dsp:cNvPr id="0" name=""/>
        <dsp:cNvSpPr/>
      </dsp:nvSpPr>
      <dsp:spPr>
        <a:xfrm>
          <a:off x="4978169" y="1124090"/>
          <a:ext cx="2138990" cy="192067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SECOND LINE DIETARY THERAPY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FODMAP</a:t>
          </a:r>
          <a:r>
            <a:rPr lang="en-US" sz="1200" b="1" kern="1200" baseline="0" dirty="0" smtClean="0"/>
            <a:t>  elimination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baseline="0" dirty="0" smtClean="0"/>
            <a:t>FODMAP re-challenge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FIBRE  </a:t>
          </a:r>
          <a:r>
            <a:rPr lang="en-US" sz="1200" b="1" kern="1200" baseline="0" dirty="0" smtClean="0"/>
            <a:t>MODIFICATION</a:t>
          </a:r>
          <a:endParaRPr lang="en-US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/>
        </a:p>
      </dsp:txBody>
      <dsp:txXfrm>
        <a:off x="5071929" y="1217850"/>
        <a:ext cx="1951470" cy="1733155"/>
      </dsp:txXfrm>
    </dsp:sp>
    <dsp:sp modelId="{D70E0724-59C3-244F-BC76-3102B4800791}">
      <dsp:nvSpPr>
        <dsp:cNvPr id="0" name=""/>
        <dsp:cNvSpPr/>
      </dsp:nvSpPr>
      <dsp:spPr>
        <a:xfrm>
          <a:off x="7345456" y="1124532"/>
          <a:ext cx="2138990" cy="191979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THIRD LINE DIETARY THERAPY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Modified long</a:t>
          </a:r>
          <a:r>
            <a:rPr lang="en-US" sz="1200" b="1" kern="1200" baseline="0" dirty="0" smtClean="0"/>
            <a:t> term </a:t>
          </a:r>
          <a:r>
            <a:rPr lang="en-US" sz="1200" b="1" kern="1200" dirty="0" smtClean="0"/>
            <a:t>FODMAP Diet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Probiotics supplementation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Other Allergy – elimination and</a:t>
          </a:r>
          <a:r>
            <a:rPr lang="en-US" sz="1200" b="1" kern="1200" baseline="0" dirty="0" smtClean="0"/>
            <a:t> re-	challenge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baseline="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baseline="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/>
        </a:p>
      </dsp:txBody>
      <dsp:txXfrm>
        <a:off x="7439172" y="1218248"/>
        <a:ext cx="1951558" cy="1732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1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4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7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4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2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1E876-3EA3-A34C-A688-2F37F4F1B90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B56CA-FC48-2240-9ACA-71FBD80A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5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805" y="235354"/>
            <a:ext cx="6467989" cy="21883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1948" y="2442891"/>
            <a:ext cx="11282517" cy="286232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1.FODMAPs* enter the small bowel.</a:t>
            </a:r>
          </a:p>
          <a:p>
            <a:r>
              <a:rPr lang="en-US" sz="2000" dirty="0" smtClean="0"/>
              <a:t>2.If undigested, due to an enzyme shortage (</a:t>
            </a:r>
            <a:r>
              <a:rPr lang="en-US" sz="2000" dirty="0" err="1" smtClean="0"/>
              <a:t>e.g</a:t>
            </a:r>
            <a:r>
              <a:rPr lang="en-US" sz="2000" dirty="0" smtClean="0"/>
              <a:t> lactase) or lack of suitable fructose transporter mechanisms . FODMAPs cause an osmotic shift in the ileum drawing excess fluid into bowel softening the stool.</a:t>
            </a:r>
          </a:p>
          <a:p>
            <a:r>
              <a:rPr lang="en-US" sz="2000" dirty="0" smtClean="0"/>
              <a:t>3. Triggering visceral hypersensitivity and subsequent pain.</a:t>
            </a:r>
          </a:p>
          <a:p>
            <a:r>
              <a:rPr lang="en-US" sz="2000" dirty="0" smtClean="0"/>
              <a:t>4- 5 Undigested FODMAPs *reach the large bowel where they are fermented by luminal bacteria producing increased methane, hydrogen and carbon dioxide triggering luminal distension,  increased pain, wind and bloating. </a:t>
            </a:r>
          </a:p>
          <a:p>
            <a:r>
              <a:rPr lang="en-US" sz="2000" dirty="0" smtClean="0"/>
              <a:t>Additional cellular impact - Immune modulation – increased mast cell activation.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69334" y="5350385"/>
            <a:ext cx="11836399" cy="1422400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2400" u="sng" dirty="0" smtClean="0">
                <a:latin typeface="Open Sans" charset="0"/>
                <a:ea typeface="Open Sans" charset="0"/>
                <a:cs typeface="Open Sans" charset="0"/>
              </a:rPr>
              <a:t/>
            </a:r>
            <a:br>
              <a:rPr lang="en-US" sz="2400" u="sng" dirty="0" smtClean="0">
                <a:latin typeface="Open Sans" charset="0"/>
                <a:ea typeface="Open Sans" charset="0"/>
                <a:cs typeface="Open Sans" charset="0"/>
              </a:rPr>
            </a:br>
            <a: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Figure 1: Mechanism of action of short-chain fermentable carbohydrates in the </a:t>
            </a:r>
            <a: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bowel</a:t>
            </a:r>
            <a:r>
              <a:rPr lang="en-US" sz="2700" u="sng" baseline="30000" dirty="0" smtClean="0">
                <a:solidFill>
                  <a:srgbClr val="FF0000"/>
                </a:solidFill>
                <a:latin typeface="Calibri" panose="020F0502020204030204" pitchFamily="34" charset="0"/>
                <a:ea typeface="Open Sans" charset="0"/>
                <a:cs typeface="Open Sans" charset="0"/>
              </a:rPr>
              <a:t>9</a:t>
            </a:r>
            <a: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/>
            </a:r>
            <a:b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</a:br>
            <a:r>
              <a:rPr lang="en-US" sz="2200" dirty="0">
                <a:latin typeface="Open Sans" charset="0"/>
                <a:ea typeface="Open Sans" charset="0"/>
                <a:cs typeface="Open Sans" charset="0"/>
              </a:rPr>
              <a:t/>
            </a:r>
            <a:br>
              <a:rPr lang="en-US" sz="2200" dirty="0">
                <a:latin typeface="Open Sans" charset="0"/>
                <a:ea typeface="Open Sans" charset="0"/>
                <a:cs typeface="Open Sans" charset="0"/>
              </a:rPr>
            </a:br>
            <a:r>
              <a:rPr lang="en-US" sz="2200" dirty="0" smtClean="0">
                <a:latin typeface="Open Sans" charset="0"/>
                <a:ea typeface="Open Sans" charset="0"/>
                <a:cs typeface="Open Sans" charset="0"/>
              </a:rPr>
              <a:t>* </a:t>
            </a:r>
            <a:r>
              <a:rPr lang="en-US" sz="2000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FODMAPs – Fermentable Oligosaccharides, Disaccharides, Monosaccharides and  Polyols</a:t>
            </a:r>
            <a:r>
              <a:rPr lang="en-US" sz="2000" u="sng" dirty="0" smtClean="0"/>
              <a:t/>
            </a:r>
            <a:br>
              <a:rPr lang="en-US" sz="2000" u="sng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8377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097" y="5356454"/>
            <a:ext cx="7692634" cy="1311966"/>
          </a:xfrm>
        </p:spPr>
        <p:txBody>
          <a:bodyPr>
            <a:normAutofit fontScale="90000"/>
          </a:bodyPr>
          <a:lstStyle/>
          <a:p>
            <a:r>
              <a:rPr lang="en-US" sz="2000" dirty="0" smtClean="0"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dirty="0" smtClean="0">
                <a:latin typeface="Open Sans" charset="0"/>
                <a:ea typeface="Open Sans" charset="0"/>
                <a:cs typeface="Open Sans" charset="0"/>
              </a:rPr>
              <a:t>    </a:t>
            </a:r>
            <a:br>
              <a:rPr lang="en-US" dirty="0" smtClean="0">
                <a:latin typeface="Open Sans" charset="0"/>
                <a:ea typeface="Open Sans" charset="0"/>
                <a:cs typeface="Open Sans" charset="0"/>
              </a:rPr>
            </a:br>
            <a:r>
              <a:rPr lang="en-US" sz="2700" u="sng" dirty="0">
                <a:latin typeface="Calibri" panose="020F0502020204030204" pitchFamily="34" charset="0"/>
                <a:ea typeface="Open Sans" charset="0"/>
                <a:cs typeface="Open Sans" charset="0"/>
              </a:rPr>
              <a:t>Figure 2: </a:t>
            </a:r>
            <a: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IBS Dietary Treatment </a:t>
            </a:r>
            <a:r>
              <a:rPr lang="en-US" sz="27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Pathway</a:t>
            </a:r>
            <a:r>
              <a:rPr lang="en-US" sz="2700" u="sng" baseline="30000" dirty="0" smtClean="0">
                <a:solidFill>
                  <a:srgbClr val="FF0000"/>
                </a:solidFill>
                <a:latin typeface="Calibri" panose="020F0502020204030204" pitchFamily="34" charset="0"/>
                <a:ea typeface="Open Sans" charset="0"/>
                <a:cs typeface="Open Sans" charset="0"/>
              </a:rPr>
              <a:t>2, 5, 8</a:t>
            </a:r>
            <a:r>
              <a:rPr lang="en-US" sz="2700" u="sng" baseline="30000" dirty="0" smtClean="0">
                <a:solidFill>
                  <a:srgbClr val="FF0000"/>
                </a:solidFill>
                <a:latin typeface="Calibri" panose="020F0502020204030204" pitchFamily="34" charset="0"/>
                <a:ea typeface="Open Sans" charset="0"/>
                <a:cs typeface="Open Sans" charset="0"/>
              </a:rPr>
              <a:t/>
            </a:r>
            <a:br>
              <a:rPr lang="en-US" sz="2700" u="sng" baseline="30000" dirty="0" smtClean="0">
                <a:solidFill>
                  <a:srgbClr val="FF0000"/>
                </a:solidFill>
                <a:latin typeface="Calibri" panose="020F0502020204030204" pitchFamily="34" charset="0"/>
                <a:ea typeface="Open Sans" charset="0"/>
                <a:cs typeface="Open Sans" charset="0"/>
              </a:rPr>
            </a:br>
            <a:endParaRPr lang="en-US" sz="2700" u="sng" baseline="30000" dirty="0">
              <a:solidFill>
                <a:srgbClr val="FF0000"/>
              </a:solidFill>
              <a:latin typeface="Calibri" panose="020F0502020204030204" pitchFamily="34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00157409"/>
              </p:ext>
            </p:extLst>
          </p:nvPr>
        </p:nvGraphicFramePr>
        <p:xfrm>
          <a:off x="1484243" y="1187598"/>
          <a:ext cx="9793357" cy="4168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257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74679374"/>
              </p:ext>
            </p:extLst>
          </p:nvPr>
        </p:nvGraphicFramePr>
        <p:xfrm>
          <a:off x="1944914" y="624114"/>
          <a:ext cx="8432800" cy="458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1123405" y="5481563"/>
            <a:ext cx="9718765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Calibri" panose="020F0502020204030204" pitchFamily="34" charset="0"/>
                <a:ea typeface="Open Sans" charset="0"/>
                <a:cs typeface="Open Sans" charset="0"/>
              </a:rPr>
              <a:t>Figure 3: Ms. A - Change in symptom severity throughout the dietary process</a:t>
            </a:r>
            <a:endParaRPr lang="en-US" sz="2400" u="sng" dirty="0">
              <a:latin typeface="Calibri" panose="020F0502020204030204" pitchFamily="34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06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191</Words>
  <Application>Microsoft Office PowerPoint</Application>
  <PresentationFormat>Custom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Figure 1: Mechanism of action of short-chain fermentable carbohydrates in the bowel9  * FODMAPs – Fermentable Oligosaccharides, Disaccharides, Monosaccharides and  Polyols </vt:lpstr>
      <vt:lpstr>      Figure 2: IBS Dietary Treatment Pathway2, 5, 8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           IBS Dietary Treatment Pathway ((NICE, BDA, Staudacher, Whelan, Jankovich)</dc:title>
  <dc:creator>Microsoft Office User</dc:creator>
  <cp:lastModifiedBy>reviewer</cp:lastModifiedBy>
  <cp:revision>22</cp:revision>
  <dcterms:created xsi:type="dcterms:W3CDTF">2017-09-09T16:15:43Z</dcterms:created>
  <dcterms:modified xsi:type="dcterms:W3CDTF">2017-11-05T07:27:51Z</dcterms:modified>
</cp:coreProperties>
</file>