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Default Extension="emf" ContentType="image/x-emf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5.xml" ContentType="application/vnd.openxmlformats-officedocument.presentationml.slide+xml"/>
  <Override PartName="/ppt/charts/style4.xml" ContentType="application/vnd.ms-office.chartstyle+xml"/>
  <Override PartName="/ppt/charts/colors1.xml" ContentType="application/vnd.ms-office.chartcolorstyl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olors2.xml" ContentType="application/vnd.ms-office.chartcolorstyl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charts/style1.xml" ContentType="application/vnd.ms-office.chartstyle+xml"/>
  <Override PartName="/ppt/slideLayouts/slideLayout2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olors3.xml" ContentType="application/vnd.ms-office.chartcolorstyl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8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Default Extension="xlsx" ContentType="application/vnd.openxmlformats-officedocument.spreadsheetml.sheet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charts/style2.xml" ContentType="application/vnd.ms-office.chartstyl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charts/style3.xml" ContentType="application/vnd.ms-office.chartstyl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342" r:id="rId2"/>
    <p:sldId id="474" r:id="rId3"/>
    <p:sldId id="440" r:id="rId4"/>
    <p:sldId id="475" r:id="rId5"/>
    <p:sldId id="476" r:id="rId6"/>
    <p:sldId id="465" r:id="rId7"/>
    <p:sldId id="473" r:id="rId8"/>
    <p:sldId id="464" r:id="rId9"/>
    <p:sldId id="472" r:id="rId10"/>
    <p:sldId id="467" r:id="rId11"/>
    <p:sldId id="479" r:id="rId12"/>
    <p:sldId id="480" r:id="rId13"/>
    <p:sldId id="466" r:id="rId14"/>
    <p:sldId id="471" r:id="rId15"/>
    <p:sldId id="459" r:id="rId16"/>
    <p:sldId id="296" r:id="rId17"/>
    <p:sldId id="462" r:id="rId18"/>
    <p:sldId id="4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2" pos="181" userDrawn="1">
          <p15:clr>
            <a:srgbClr val="A4A3A4"/>
          </p15:clr>
        </p15:guide>
        <p15:guide id="3" pos="55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0B3667"/>
    <a:srgbClr val="000000"/>
    <a:srgbClr val="FF8E0A"/>
    <a:srgbClr val="ECCE01"/>
    <a:srgbClr val="FF9F00"/>
    <a:srgbClr val="DE7B00"/>
    <a:srgbClr val="980D43"/>
    <a:srgbClr val="95013B"/>
    <a:srgbClr val="9B023E"/>
    <a:srgbClr val="A50343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88656" autoAdjust="0"/>
  </p:normalViewPr>
  <p:slideViewPr>
    <p:cSldViewPr snapToGrid="0">
      <p:cViewPr>
        <p:scale>
          <a:sx n="80" d="100"/>
          <a:sy n="80" d="100"/>
        </p:scale>
        <p:origin x="-1160" y="-632"/>
      </p:cViewPr>
      <p:guideLst>
        <p:guide orient="horz" pos="2160"/>
        <p:guide pos="181"/>
        <p:guide pos="55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Relationship Id="rId2" Type="http://schemas.microsoft.com/office/2011/relationships/chartStyle" Target="style3.xml"/><Relationship Id="rId3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Relationship Id="rId2" Type="http://schemas.microsoft.com/office/2011/relationships/chartStyle" Target="style4.xml"/><Relationship Id="rId3" Type="http://schemas.microsoft.com/office/2011/relationships/chartColorStyle" Target="colors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chemeClr val="tx1"/>
              </a:solidFill>
              <a:ln w="19050">
                <a:noFill/>
              </a:ln>
              <a:effectLst/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34.0</c:v>
                </c:pt>
                <c:pt idx="1">
                  <c:v>66.0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</c:spPr>
          <c:dPt>
            <c:idx val="0"/>
            <c:spPr>
              <a:solidFill>
                <a:schemeClr val="tx1"/>
              </a:solidFill>
              <a:ln w="19050">
                <a:noFill/>
              </a:ln>
              <a:effectLst/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15.0</c:v>
                </c:pt>
                <c:pt idx="1">
                  <c:v>85.0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spPr>
              <a:solidFill>
                <a:schemeClr val="tx1"/>
              </a:solidFill>
              <a:ln w="19050">
                <a:noFill/>
              </a:ln>
              <a:effectLst/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8.0</c:v>
                </c:pt>
                <c:pt idx="1">
                  <c:v>92.0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</c:spPr>
          <c:dPt>
            <c:idx val="0"/>
            <c:spPr>
              <a:solidFill>
                <a:schemeClr val="tx1"/>
              </a:solidFill>
              <a:ln w="19050">
                <a:noFill/>
              </a:ln>
              <a:effectLst/>
            </c:spPr>
          </c:dPt>
          <c:dPt>
            <c:idx val="1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2.0</c:v>
                </c:pt>
                <c:pt idx="1">
                  <c:v>98.0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892C9-B3DE-0047-9DD6-6B7A15F0D850}" type="datetimeFigureOut">
              <a:rPr lang="en-US" smtClean="0"/>
              <a:pPr/>
              <a:t>12/16/14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C2C44-5E70-424D-86C0-CAC8222B1B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991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Figure</a:t>
            </a:r>
            <a:r>
              <a:rPr lang="en-ZA" baseline="0" dirty="0" smtClean="0"/>
              <a:t> 1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E61BE-5600-47AD-A147-04C5BF7D4E2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28860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</a:t>
            </a:r>
            <a:r>
              <a:rPr lang="en-US" baseline="0" dirty="0" smtClean="0"/>
              <a:t>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</a:t>
            </a:r>
            <a:r>
              <a:rPr lang="en-US" baseline="0" dirty="0" smtClean="0"/>
              <a:t> 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552580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03591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817225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Figure 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Figure 3</a:t>
            </a:r>
            <a:endParaRPr lang="en-US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5819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/>
              <a:t>Figure 7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3918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 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C2C44-5E70-424D-86C0-CAC8222B1BE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60278E-929E-1943-84D7-2C8DF77FF4B1}" type="datetimeFigureOut">
              <a:rPr lang="en-US" smtClean="0"/>
              <a:pPr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7F3E6C-E846-7548-A180-D82B37B9E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60278E-929E-1943-84D7-2C8DF77FF4B1}" type="datetimeFigureOut">
              <a:rPr lang="en-US" smtClean="0"/>
              <a:pPr/>
              <a:t>12/16/14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7F3E6C-E846-7548-A180-D82B37B9E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60278E-929E-1943-84D7-2C8DF77FF4B1}" type="datetimeFigureOut">
              <a:rPr lang="en-US" smtClean="0"/>
              <a:pPr/>
              <a:t>12/16/14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7F3E6C-E846-7548-A180-D82B37B9E8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5420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38276767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3827676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0780572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57546"/>
            <a:ext cx="8229600" cy="10755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8962"/>
            <a:ext cx="8229600" cy="4827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68" r:id="rId6"/>
    <p:sldLayoutId id="2147483671" r:id="rId7"/>
    <p:sldLayoutId id="2147483672" r:id="rId8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lnSpc>
          <a:spcPct val="80000"/>
        </a:lnSpc>
        <a:spcBef>
          <a:spcPct val="0"/>
        </a:spcBef>
        <a:buNone/>
        <a:defRPr sz="3200" kern="1200">
          <a:solidFill>
            <a:srgbClr val="000066"/>
          </a:solidFill>
          <a:effectLst/>
          <a:latin typeface="Impact" pitchFamily="34" charset="0"/>
          <a:ea typeface="+mj-ea"/>
          <a:cs typeface="+mj-cs"/>
        </a:defRPr>
      </a:lvl1pPr>
    </p:titleStyle>
    <p:bodyStyle>
      <a:lvl1pPr marL="265113" indent="-265113" algn="l" defTabSz="457200" rtl="0" eaLnBrk="1" latinLnBrk="0" hangingPunct="1">
        <a:spcBef>
          <a:spcPct val="20000"/>
        </a:spcBef>
        <a:buClr>
          <a:srgbClr val="000066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1pPr>
      <a:lvl2pPr marL="538163" indent="-273050" algn="l" defTabSz="457200" rtl="0" eaLnBrk="1" latinLnBrk="0" hangingPunct="1">
        <a:spcBef>
          <a:spcPct val="20000"/>
        </a:spcBef>
        <a:buClr>
          <a:srgbClr val="C80094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2pPr>
      <a:lvl3pPr marL="803275" indent="-265113" algn="l" defTabSz="457200" rtl="0" eaLnBrk="1" latinLnBrk="0" hangingPunct="1">
        <a:spcBef>
          <a:spcPct val="20000"/>
        </a:spcBef>
        <a:buClr>
          <a:srgbClr val="7030A0"/>
        </a:buClr>
        <a:buFont typeface="Arial" pitchFamily="34" charset="0"/>
        <a:buChar char="•"/>
        <a:defRPr sz="1800" kern="1200">
          <a:solidFill>
            <a:schemeClr val="tx1"/>
          </a:solidFill>
          <a:latin typeface="Arial Narrow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0066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0066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2218" y="1383864"/>
            <a:ext cx="7179013" cy="399674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01" name="Text Box 6"/>
          <p:cNvSpPr txBox="1">
            <a:spLocks noChangeArrowheads="1"/>
          </p:cNvSpPr>
          <p:nvPr/>
        </p:nvSpPr>
        <p:spPr bwMode="auto">
          <a:xfrm rot="16200000">
            <a:off x="-977581" y="3057131"/>
            <a:ext cx="27937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CHD</a:t>
            </a:r>
            <a:r>
              <a:rPr lang="en-US" sz="2400" dirty="0" smtClean="0">
                <a:latin typeface="Arial Narrow" pitchFamily="34" charset="0"/>
                <a:cs typeface="Calibri" pitchFamily="34" charset="0"/>
              </a:rPr>
              <a:t> (</a:t>
            </a:r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deaths per 1000)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auto">
          <a:xfrm>
            <a:off x="7970241" y="5380609"/>
            <a:ext cx="396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2002276" y="1803697"/>
            <a:ext cx="4659115" cy="3329994"/>
          </a:xfrm>
          <a:custGeom>
            <a:avLst/>
            <a:gdLst>
              <a:gd name="connsiteX0" fmla="*/ 0 w 4431323"/>
              <a:gd name="connsiteY0" fmla="*/ 3768132 h 3768132"/>
              <a:gd name="connsiteX1" fmla="*/ 864158 w 4431323"/>
              <a:gd name="connsiteY1" fmla="*/ 3516923 h 3768132"/>
              <a:gd name="connsiteX2" fmla="*/ 1567543 w 4431323"/>
              <a:gd name="connsiteY2" fmla="*/ 3155183 h 3768132"/>
              <a:gd name="connsiteX3" fmla="*/ 2692958 w 4431323"/>
              <a:gd name="connsiteY3" fmla="*/ 2220686 h 3768132"/>
              <a:gd name="connsiteX4" fmla="*/ 3637503 w 4431323"/>
              <a:gd name="connsiteY4" fmla="*/ 1125416 h 3768132"/>
              <a:gd name="connsiteX5" fmla="*/ 4431323 w 4431323"/>
              <a:gd name="connsiteY5" fmla="*/ 0 h 3768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31323" h="3768132">
                <a:moveTo>
                  <a:pt x="0" y="3768132"/>
                </a:moveTo>
                <a:cubicBezTo>
                  <a:pt x="301450" y="3693606"/>
                  <a:pt x="602901" y="3619081"/>
                  <a:pt x="864158" y="3516923"/>
                </a:cubicBezTo>
                <a:cubicBezTo>
                  <a:pt x="1125415" y="3414765"/>
                  <a:pt x="1262743" y="3371222"/>
                  <a:pt x="1567543" y="3155183"/>
                </a:cubicBezTo>
                <a:cubicBezTo>
                  <a:pt x="1872343" y="2939143"/>
                  <a:pt x="2347965" y="2558980"/>
                  <a:pt x="2692958" y="2220686"/>
                </a:cubicBezTo>
                <a:cubicBezTo>
                  <a:pt x="3037951" y="1882392"/>
                  <a:pt x="3347776" y="1495530"/>
                  <a:pt x="3637503" y="1125416"/>
                </a:cubicBezTo>
                <a:cubicBezTo>
                  <a:pt x="3927231" y="755302"/>
                  <a:pt x="4179277" y="377651"/>
                  <a:pt x="4431323" y="0"/>
                </a:cubicBezTo>
              </a:path>
            </a:pathLst>
          </a:custGeom>
          <a:noFill/>
          <a:ln w="76200">
            <a:solidFill>
              <a:srgbClr val="00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eaLnBrk="0" hangingPunct="0"/>
            <a:endParaRPr lang="en-ZA" sz="2000" b="1">
              <a:latin typeface="Arial Narrow" pitchFamily="34" charset="0"/>
            </a:endParaRPr>
          </a:p>
        </p:txBody>
      </p:sp>
      <p:sp>
        <p:nvSpPr>
          <p:cNvPr id="99" name="Text Box 4"/>
          <p:cNvSpPr txBox="1">
            <a:spLocks noChangeArrowheads="1"/>
          </p:cNvSpPr>
          <p:nvPr/>
        </p:nvSpPr>
        <p:spPr bwMode="auto">
          <a:xfrm>
            <a:off x="854866" y="5380609"/>
            <a:ext cx="317194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1800" b="0">
                <a:latin typeface="Calibri" pitchFamily="34" charset="0"/>
                <a:cs typeface="Calibri" pitchFamily="34" charset="0"/>
              </a:rPr>
              <a:t>0</a:t>
            </a:r>
          </a:p>
        </p:txBody>
      </p:sp>
      <p:sp>
        <p:nvSpPr>
          <p:cNvPr id="100" name="Text Box 5"/>
          <p:cNvSpPr txBox="1">
            <a:spLocks noChangeArrowheads="1"/>
          </p:cNvSpPr>
          <p:nvPr/>
        </p:nvSpPr>
        <p:spPr bwMode="auto">
          <a:xfrm>
            <a:off x="3124111" y="5658594"/>
            <a:ext cx="29202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Percent calories from fat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5" name="Text Box 10"/>
          <p:cNvSpPr txBox="1">
            <a:spLocks noChangeArrowheads="1"/>
          </p:cNvSpPr>
          <p:nvPr/>
        </p:nvSpPr>
        <p:spPr bwMode="auto">
          <a:xfrm>
            <a:off x="675861" y="1197427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8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1" name="Oval 26"/>
          <p:cNvSpPr>
            <a:spLocks noChangeArrowheads="1"/>
          </p:cNvSpPr>
          <p:nvPr/>
        </p:nvSpPr>
        <p:spPr bwMode="auto">
          <a:xfrm>
            <a:off x="6594502" y="1660185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22" name="Oval 27"/>
          <p:cNvSpPr>
            <a:spLocks noChangeArrowheads="1"/>
          </p:cNvSpPr>
          <p:nvPr/>
        </p:nvSpPr>
        <p:spPr bwMode="auto">
          <a:xfrm>
            <a:off x="3599708" y="4386945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23" name="Oval 28"/>
          <p:cNvSpPr>
            <a:spLocks noChangeArrowheads="1"/>
          </p:cNvSpPr>
          <p:nvPr/>
        </p:nvSpPr>
        <p:spPr bwMode="auto">
          <a:xfrm>
            <a:off x="5912627" y="2270093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24" name="Oval 29"/>
          <p:cNvSpPr>
            <a:spLocks noChangeArrowheads="1"/>
          </p:cNvSpPr>
          <p:nvPr/>
        </p:nvSpPr>
        <p:spPr bwMode="auto">
          <a:xfrm>
            <a:off x="5699205" y="2327051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25" name="Oval 30"/>
          <p:cNvSpPr>
            <a:spLocks noChangeArrowheads="1"/>
          </p:cNvSpPr>
          <p:nvPr/>
        </p:nvSpPr>
        <p:spPr bwMode="auto">
          <a:xfrm>
            <a:off x="5439324" y="3238568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129" name="Oval 26"/>
          <p:cNvSpPr>
            <a:spLocks noChangeArrowheads="1"/>
          </p:cNvSpPr>
          <p:nvPr/>
        </p:nvSpPr>
        <p:spPr bwMode="auto">
          <a:xfrm>
            <a:off x="1861436" y="4987618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675861" y="1699282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675861" y="2201138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3" name="Text Box 10"/>
          <p:cNvSpPr txBox="1">
            <a:spLocks noChangeArrowheads="1"/>
          </p:cNvSpPr>
          <p:nvPr/>
        </p:nvSpPr>
        <p:spPr bwMode="auto">
          <a:xfrm>
            <a:off x="675861" y="2702993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675861" y="3204848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7" name="Text Box 10"/>
          <p:cNvSpPr txBox="1">
            <a:spLocks noChangeArrowheads="1"/>
          </p:cNvSpPr>
          <p:nvPr/>
        </p:nvSpPr>
        <p:spPr bwMode="auto">
          <a:xfrm>
            <a:off x="675861" y="3706703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675861" y="4208559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675861" y="4710414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75861" y="5212270"/>
            <a:ext cx="317193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2241973" y="5380609"/>
            <a:ext cx="416632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7" name="Text Box 4"/>
          <p:cNvSpPr txBox="1">
            <a:spLocks noChangeArrowheads="1"/>
          </p:cNvSpPr>
          <p:nvPr/>
        </p:nvSpPr>
        <p:spPr bwMode="auto">
          <a:xfrm>
            <a:off x="3678799" y="5380609"/>
            <a:ext cx="416632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5115625" y="5380609"/>
            <a:ext cx="416632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6552450" y="5380609"/>
            <a:ext cx="416632" cy="32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5" name="Text Box 4"/>
          <p:cNvSpPr txBox="1">
            <a:spLocks noChangeArrowheads="1"/>
          </p:cNvSpPr>
          <p:nvPr/>
        </p:nvSpPr>
        <p:spPr bwMode="auto">
          <a:xfrm>
            <a:off x="1186476" y="4917427"/>
            <a:ext cx="7232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Japan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3869495" y="4392396"/>
            <a:ext cx="5325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Italy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7" name="Text Box 4"/>
          <p:cNvSpPr txBox="1">
            <a:spLocks noChangeArrowheads="1"/>
          </p:cNvSpPr>
          <p:nvPr/>
        </p:nvSpPr>
        <p:spPr bwMode="auto">
          <a:xfrm>
            <a:off x="5697224" y="3229120"/>
            <a:ext cx="16333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England &amp; Wales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4630171" y="2305602"/>
            <a:ext cx="922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Australia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9" name="Text Box 4"/>
          <p:cNvSpPr txBox="1">
            <a:spLocks noChangeArrowheads="1"/>
          </p:cNvSpPr>
          <p:nvPr/>
        </p:nvSpPr>
        <p:spPr bwMode="auto">
          <a:xfrm>
            <a:off x="5137276" y="2012565"/>
            <a:ext cx="8835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Canada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0" name="Text Box 4"/>
          <p:cNvSpPr txBox="1">
            <a:spLocks noChangeArrowheads="1"/>
          </p:cNvSpPr>
          <p:nvPr/>
        </p:nvSpPr>
        <p:spPr bwMode="auto">
          <a:xfrm>
            <a:off x="6098681" y="1612963"/>
            <a:ext cx="4475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US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2169588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4485" y="903056"/>
            <a:ext cx="7108884" cy="450519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 rot="16200000">
            <a:off x="-1645931" y="2924821"/>
            <a:ext cx="40703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US prevalence of obesity (millions)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197897" y="6075892"/>
            <a:ext cx="7873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2800" b="0" dirty="0" smtClean="0">
                <a:latin typeface="Arial Narrow" panose="020B0606020202030204" pitchFamily="34" charset="0"/>
                <a:cs typeface="Calibri" pitchFamily="34" charset="0"/>
              </a:rPr>
              <a:t>Year</a:t>
            </a:r>
            <a:endParaRPr lang="en-US" sz="2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60556" y="4464778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95380" y="5443811"/>
            <a:ext cx="72386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71-1974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66355" y="5227208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60556" y="2939922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60556" y="3702350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554758" y="1415066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660556" y="2177494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882755" y="5443811"/>
            <a:ext cx="6413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76-1980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4191000" y="5443811"/>
            <a:ext cx="7364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88-1994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5778500" y="5443811"/>
            <a:ext cx="7090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99-2000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6445250" y="5443811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03-2004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7127875" y="5443811"/>
            <a:ext cx="714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05-2006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7707161" y="5443811"/>
            <a:ext cx="6907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09-2010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1229710" y="1240221"/>
            <a:ext cx="6663559" cy="2890345"/>
          </a:xfrm>
          <a:custGeom>
            <a:avLst/>
            <a:gdLst>
              <a:gd name="connsiteX0" fmla="*/ 0 w 6663559"/>
              <a:gd name="connsiteY0" fmla="*/ 2890345 h 2890345"/>
              <a:gd name="connsiteX1" fmla="*/ 998483 w 6663559"/>
              <a:gd name="connsiteY1" fmla="*/ 2764220 h 2890345"/>
              <a:gd name="connsiteX2" fmla="*/ 3352800 w 6663559"/>
              <a:gd name="connsiteY2" fmla="*/ 1807779 h 2890345"/>
              <a:gd name="connsiteX3" fmla="*/ 4887311 w 6663559"/>
              <a:gd name="connsiteY3" fmla="*/ 903889 h 2890345"/>
              <a:gd name="connsiteX4" fmla="*/ 5255173 w 6663559"/>
              <a:gd name="connsiteY4" fmla="*/ 735724 h 2890345"/>
              <a:gd name="connsiteX5" fmla="*/ 5602014 w 6663559"/>
              <a:gd name="connsiteY5" fmla="*/ 504496 h 2890345"/>
              <a:gd name="connsiteX6" fmla="*/ 5990897 w 6663559"/>
              <a:gd name="connsiteY6" fmla="*/ 199696 h 2890345"/>
              <a:gd name="connsiteX7" fmla="*/ 6316718 w 6663559"/>
              <a:gd name="connsiteY7" fmla="*/ 231227 h 2890345"/>
              <a:gd name="connsiteX8" fmla="*/ 6663559 w 6663559"/>
              <a:gd name="connsiteY8" fmla="*/ 0 h 2890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63559" h="2890345">
                <a:moveTo>
                  <a:pt x="0" y="2890345"/>
                </a:moveTo>
                <a:lnTo>
                  <a:pt x="998483" y="2764220"/>
                </a:lnTo>
                <a:lnTo>
                  <a:pt x="3352800" y="1807779"/>
                </a:lnTo>
                <a:lnTo>
                  <a:pt x="4887311" y="903889"/>
                </a:lnTo>
                <a:lnTo>
                  <a:pt x="5255173" y="735724"/>
                </a:lnTo>
                <a:lnTo>
                  <a:pt x="5602014" y="504496"/>
                </a:lnTo>
                <a:lnTo>
                  <a:pt x="5990897" y="199696"/>
                </a:lnTo>
                <a:lnTo>
                  <a:pt x="6316718" y="231227"/>
                </a:lnTo>
                <a:lnTo>
                  <a:pt x="6663559" y="0"/>
                </a:lnTo>
              </a:path>
            </a:pathLst>
          </a:cu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8" name="TextBox 27"/>
          <p:cNvSpPr txBox="1"/>
          <p:nvPr/>
        </p:nvSpPr>
        <p:spPr>
          <a:xfrm>
            <a:off x="7405587" y="1631262"/>
            <a:ext cx="773225" cy="6770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ZA" sz="3600" b="1" dirty="0" smtClean="0">
                <a:latin typeface="Arial Narrow" pitchFamily="34" charset="0"/>
              </a:rPr>
              <a:t>111</a:t>
            </a:r>
          </a:p>
          <a:p>
            <a:pPr algn="ctr">
              <a:lnSpc>
                <a:spcPct val="70000"/>
              </a:lnSpc>
            </a:pPr>
            <a:r>
              <a:rPr lang="en-ZA" dirty="0" smtClean="0">
                <a:latin typeface="Arial Narrow" pitchFamily="34" charset="0"/>
              </a:rPr>
              <a:t>million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23289" y="3316068"/>
            <a:ext cx="720069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ZA" sz="3600" b="1" dirty="0" smtClean="0">
                <a:latin typeface="Arial Narrow" pitchFamily="34" charset="0"/>
              </a:rPr>
              <a:t>31</a:t>
            </a:r>
          </a:p>
          <a:p>
            <a:pPr algn="ctr">
              <a:lnSpc>
                <a:spcPct val="70000"/>
              </a:lnSpc>
            </a:pPr>
            <a:r>
              <a:rPr lang="en-ZA" dirty="0" smtClean="0">
                <a:latin typeface="Arial Narrow" pitchFamily="34" charset="0"/>
              </a:rPr>
              <a:t>million</a:t>
            </a:r>
          </a:p>
        </p:txBody>
      </p:sp>
      <p:sp>
        <p:nvSpPr>
          <p:cNvPr id="30" name="Oval 26"/>
          <p:cNvSpPr>
            <a:spLocks noChangeArrowheads="1"/>
          </p:cNvSpPr>
          <p:nvPr/>
        </p:nvSpPr>
        <p:spPr bwMode="auto">
          <a:xfrm>
            <a:off x="1093316" y="3969079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2046024" y="3857585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2" name="Oval 26"/>
          <p:cNvSpPr>
            <a:spLocks noChangeArrowheads="1"/>
          </p:cNvSpPr>
          <p:nvPr/>
        </p:nvSpPr>
        <p:spPr bwMode="auto">
          <a:xfrm>
            <a:off x="4406175" y="2890768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>
            <a:off x="5962618" y="1980217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6317073" y="1805724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5" name="Oval 26"/>
          <p:cNvSpPr>
            <a:spLocks noChangeArrowheads="1"/>
          </p:cNvSpPr>
          <p:nvPr/>
        </p:nvSpPr>
        <p:spPr bwMode="auto">
          <a:xfrm>
            <a:off x="6664197" y="1590885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6" name="Oval 26"/>
          <p:cNvSpPr>
            <a:spLocks noChangeArrowheads="1"/>
          </p:cNvSpPr>
          <p:nvPr/>
        </p:nvSpPr>
        <p:spPr bwMode="auto">
          <a:xfrm>
            <a:off x="7026475" y="1303387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7" name="Oval 26"/>
          <p:cNvSpPr>
            <a:spLocks noChangeArrowheads="1"/>
          </p:cNvSpPr>
          <p:nvPr/>
        </p:nvSpPr>
        <p:spPr bwMode="auto">
          <a:xfrm>
            <a:off x="7388753" y="1313682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8" name="Oval 26"/>
          <p:cNvSpPr>
            <a:spLocks noChangeArrowheads="1"/>
          </p:cNvSpPr>
          <p:nvPr/>
        </p:nvSpPr>
        <p:spPr bwMode="auto">
          <a:xfrm>
            <a:off x="7751031" y="1071732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graphicFrame>
        <p:nvGraphicFramePr>
          <p:cNvPr id="42" name="Chart 41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48556059"/>
              </p:ext>
            </p:extLst>
          </p:nvPr>
        </p:nvGraphicFramePr>
        <p:xfrm>
          <a:off x="6324213" y="2177494"/>
          <a:ext cx="1308963" cy="125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3" name="Chart 42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9995786"/>
              </p:ext>
            </p:extLst>
          </p:nvPr>
        </p:nvGraphicFramePr>
        <p:xfrm>
          <a:off x="956830" y="2014897"/>
          <a:ext cx="1308963" cy="125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7461236" y="2405330"/>
            <a:ext cx="953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>
              <a:lnSpc>
                <a:spcPct val="80000"/>
              </a:lnSpc>
            </a:pPr>
            <a:r>
              <a:rPr lang="en-US" sz="2400" b="1" spc="-40" dirty="0" smtClean="0">
                <a:latin typeface="Arial Narrow" panose="020B0606020202030204" pitchFamily="34" charset="0"/>
                <a:cs typeface="Calibri" pitchFamily="34" charset="0"/>
              </a:rPr>
              <a:t>34%</a:t>
            </a:r>
          </a:p>
          <a:p>
            <a:pPr rtl="1" eaLnBrk="1" hangingPunct="1">
              <a:lnSpc>
                <a:spcPct val="80000"/>
              </a:lnSpc>
            </a:pPr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of US pop.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/>
        </p:nvSpPr>
        <p:spPr bwMode="auto">
          <a:xfrm>
            <a:off x="2088063" y="2236050"/>
            <a:ext cx="8803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>
              <a:lnSpc>
                <a:spcPct val="80000"/>
              </a:lnSpc>
            </a:pPr>
            <a:r>
              <a:rPr lang="en-US" sz="2400" b="1" spc="-40" dirty="0" smtClean="0">
                <a:latin typeface="Arial Narrow" panose="020B0606020202030204" pitchFamily="34" charset="0"/>
                <a:cs typeface="Calibri" pitchFamily="34" charset="0"/>
              </a:rPr>
              <a:t>15%</a:t>
            </a:r>
          </a:p>
          <a:p>
            <a:pPr rtl="1" eaLnBrk="1" hangingPunct="1">
              <a:lnSpc>
                <a:spcPct val="80000"/>
              </a:lnSpc>
            </a:pPr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of US pop.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44485" y="903056"/>
            <a:ext cx="7108884" cy="450519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 rot="16200000">
            <a:off x="-1707300" y="2908946"/>
            <a:ext cx="42248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US prevalence of diabetes (millions)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159325" y="5948892"/>
            <a:ext cx="86454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3200" b="0" dirty="0" smtClean="0">
                <a:latin typeface="Arial Narrow" panose="020B0606020202030204" pitchFamily="34" charset="0"/>
                <a:cs typeface="Calibri" pitchFamily="34" charset="0"/>
              </a:rPr>
              <a:t>Year</a:t>
            </a:r>
            <a:endParaRPr lang="en-US" sz="32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66355" y="4222751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89000" y="5443811"/>
            <a:ext cx="6701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73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66355" y="5227208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60557" y="2213837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60557" y="3218294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660556" y="1209380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946254" y="5443811"/>
            <a:ext cx="59374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80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08920" y="1631262"/>
            <a:ext cx="766557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ZA" sz="3600" b="1" spc="-300" dirty="0" smtClean="0">
                <a:latin typeface="Arial Narrow" pitchFamily="34" charset="0"/>
              </a:rPr>
              <a:t>21.1</a:t>
            </a:r>
          </a:p>
          <a:p>
            <a:pPr algn="ctr">
              <a:lnSpc>
                <a:spcPct val="70000"/>
              </a:lnSpc>
            </a:pPr>
            <a:r>
              <a:rPr lang="en-ZA" dirty="0" smtClean="0">
                <a:latin typeface="Arial Narrow" pitchFamily="34" charset="0"/>
              </a:rPr>
              <a:t>million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28699" y="3712031"/>
            <a:ext cx="720069" cy="674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ZA" sz="3600" b="1" dirty="0" smtClean="0">
                <a:latin typeface="Arial Narrow" pitchFamily="34" charset="0"/>
              </a:rPr>
              <a:t>4.2</a:t>
            </a:r>
          </a:p>
          <a:p>
            <a:pPr algn="ctr">
              <a:lnSpc>
                <a:spcPct val="70000"/>
              </a:lnSpc>
            </a:pPr>
            <a:r>
              <a:rPr lang="en-ZA" dirty="0" smtClean="0">
                <a:latin typeface="Arial Narrow" pitchFamily="34" charset="0"/>
              </a:rPr>
              <a:t>million</a:t>
            </a:r>
          </a:p>
        </p:txBody>
      </p:sp>
      <p:sp>
        <p:nvSpPr>
          <p:cNvPr id="26" name="Oval 26"/>
          <p:cNvSpPr>
            <a:spLocks noChangeArrowheads="1"/>
          </p:cNvSpPr>
          <p:nvPr/>
        </p:nvSpPr>
        <p:spPr bwMode="auto">
          <a:xfrm>
            <a:off x="1093316" y="4428879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7803229" y="1045335"/>
            <a:ext cx="289607" cy="28605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Arial Narrow" pitchFamily="34" charset="0"/>
            </a:endParaRPr>
          </a:p>
        </p:txBody>
      </p:sp>
      <p:graphicFrame>
        <p:nvGraphicFramePr>
          <p:cNvPr id="35" name="Chart 34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8613907"/>
              </p:ext>
            </p:extLst>
          </p:nvPr>
        </p:nvGraphicFramePr>
        <p:xfrm>
          <a:off x="6438283" y="2344668"/>
          <a:ext cx="1308963" cy="125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6" name="Chart 35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5989944"/>
              </p:ext>
            </p:extLst>
          </p:nvPr>
        </p:nvGraphicFramePr>
        <p:xfrm>
          <a:off x="946320" y="2466370"/>
          <a:ext cx="1308963" cy="125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7575306" y="2572504"/>
            <a:ext cx="953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>
              <a:lnSpc>
                <a:spcPct val="80000"/>
              </a:lnSpc>
            </a:pPr>
            <a:r>
              <a:rPr lang="en-US" sz="2400" b="1" spc="-40" dirty="0" smtClean="0">
                <a:latin typeface="Arial Narrow" panose="020B0606020202030204" pitchFamily="34" charset="0"/>
                <a:cs typeface="Calibri" pitchFamily="34" charset="0"/>
              </a:rPr>
              <a:t>8%</a:t>
            </a:r>
          </a:p>
          <a:p>
            <a:pPr rtl="1" eaLnBrk="1" hangingPunct="1">
              <a:lnSpc>
                <a:spcPct val="80000"/>
              </a:lnSpc>
            </a:pPr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of US pop.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2077553" y="2687523"/>
            <a:ext cx="88035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>
              <a:lnSpc>
                <a:spcPct val="80000"/>
              </a:lnSpc>
            </a:pPr>
            <a:r>
              <a:rPr lang="en-US" sz="2400" b="1" spc="-40" dirty="0" smtClean="0">
                <a:latin typeface="Arial Narrow" panose="020B0606020202030204" pitchFamily="34" charset="0"/>
                <a:cs typeface="Calibri" pitchFamily="34" charset="0"/>
              </a:rPr>
              <a:t>2%</a:t>
            </a:r>
          </a:p>
          <a:p>
            <a:pPr rtl="1" eaLnBrk="1" hangingPunct="1">
              <a:lnSpc>
                <a:spcPct val="80000"/>
              </a:lnSpc>
            </a:pPr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of US pop.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2902800" y="5443811"/>
            <a:ext cx="5897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</a:t>
            </a:r>
            <a:r>
              <a:rPr lang="en-US" sz="1800" b="0" spc="-40" dirty="0" smtClean="0">
                <a:latin typeface="Arial Narrow" panose="020B0606020202030204" pitchFamily="34" charset="0"/>
                <a:cs typeface="Calibri" pitchFamily="34" charset="0"/>
              </a:rPr>
              <a:t>85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3859344" y="5443811"/>
            <a:ext cx="6174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1990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4815890" y="5443811"/>
            <a:ext cx="581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1995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5772434" y="5443811"/>
            <a:ext cx="5934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2000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6699250" y="5443811"/>
            <a:ext cx="603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2005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7572375" y="5443811"/>
            <a:ext cx="6022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spc="-40" dirty="0" smtClean="0">
                <a:latin typeface="Arial Narrow" panose="020B0606020202030204" pitchFamily="34" charset="0"/>
                <a:cs typeface="Calibri" pitchFamily="34" charset="0"/>
              </a:rPr>
              <a:t>2010</a:t>
            </a:r>
            <a:endParaRPr lang="en-US" sz="1800" b="0" spc="-4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7" name="Freeform 46"/>
          <p:cNvSpPr/>
          <p:nvPr/>
        </p:nvSpPr>
        <p:spPr>
          <a:xfrm>
            <a:off x="1219200" y="1156138"/>
            <a:ext cx="6726621" cy="3436883"/>
          </a:xfrm>
          <a:custGeom>
            <a:avLst/>
            <a:gdLst>
              <a:gd name="connsiteX0" fmla="*/ 0 w 6579476"/>
              <a:gd name="connsiteY0" fmla="*/ 3373821 h 3373821"/>
              <a:gd name="connsiteX1" fmla="*/ 210207 w 6579476"/>
              <a:gd name="connsiteY1" fmla="*/ 3237186 h 3373821"/>
              <a:gd name="connsiteX2" fmla="*/ 777766 w 6579476"/>
              <a:gd name="connsiteY2" fmla="*/ 3121572 h 3373821"/>
              <a:gd name="connsiteX3" fmla="*/ 1355834 w 6579476"/>
              <a:gd name="connsiteY3" fmla="*/ 3048000 h 3373821"/>
              <a:gd name="connsiteX4" fmla="*/ 1587062 w 6579476"/>
              <a:gd name="connsiteY4" fmla="*/ 3090041 h 3373821"/>
              <a:gd name="connsiteX5" fmla="*/ 1734207 w 6579476"/>
              <a:gd name="connsiteY5" fmla="*/ 3005959 h 3373821"/>
              <a:gd name="connsiteX6" fmla="*/ 1944414 w 6579476"/>
              <a:gd name="connsiteY6" fmla="*/ 3005959 h 3373821"/>
              <a:gd name="connsiteX7" fmla="*/ 2112579 w 6579476"/>
              <a:gd name="connsiteY7" fmla="*/ 2879834 h 3373821"/>
              <a:gd name="connsiteX8" fmla="*/ 2333297 w 6579476"/>
              <a:gd name="connsiteY8" fmla="*/ 2869324 h 3373821"/>
              <a:gd name="connsiteX9" fmla="*/ 2522483 w 6579476"/>
              <a:gd name="connsiteY9" fmla="*/ 2984938 h 3373821"/>
              <a:gd name="connsiteX10" fmla="*/ 2711669 w 6579476"/>
              <a:gd name="connsiteY10" fmla="*/ 2900855 h 3373821"/>
              <a:gd name="connsiteX11" fmla="*/ 2879834 w 6579476"/>
              <a:gd name="connsiteY11" fmla="*/ 2984938 h 3373821"/>
              <a:gd name="connsiteX12" fmla="*/ 3090041 w 6579476"/>
              <a:gd name="connsiteY12" fmla="*/ 2753710 h 3373821"/>
              <a:gd name="connsiteX13" fmla="*/ 3268717 w 6579476"/>
              <a:gd name="connsiteY13" fmla="*/ 2732690 h 3373821"/>
              <a:gd name="connsiteX14" fmla="*/ 3457903 w 6579476"/>
              <a:gd name="connsiteY14" fmla="*/ 2638097 h 3373821"/>
              <a:gd name="connsiteX15" fmla="*/ 3657600 w 6579476"/>
              <a:gd name="connsiteY15" fmla="*/ 2659117 h 3373821"/>
              <a:gd name="connsiteX16" fmla="*/ 3846786 w 6579476"/>
              <a:gd name="connsiteY16" fmla="*/ 2459421 h 3373821"/>
              <a:gd name="connsiteX17" fmla="*/ 4046483 w 6579476"/>
              <a:gd name="connsiteY17" fmla="*/ 2701159 h 3373821"/>
              <a:gd name="connsiteX18" fmla="*/ 4246179 w 6579476"/>
              <a:gd name="connsiteY18" fmla="*/ 2175641 h 3373821"/>
              <a:gd name="connsiteX19" fmla="*/ 4614041 w 6579476"/>
              <a:gd name="connsiteY19" fmla="*/ 2049517 h 3373821"/>
              <a:gd name="connsiteX20" fmla="*/ 5023945 w 6579476"/>
              <a:gd name="connsiteY20" fmla="*/ 1566041 h 3373821"/>
              <a:gd name="connsiteX21" fmla="*/ 5276193 w 6579476"/>
              <a:gd name="connsiteY21" fmla="*/ 1460938 h 3373821"/>
              <a:gd name="connsiteX22" fmla="*/ 5959366 w 6579476"/>
              <a:gd name="connsiteY22" fmla="*/ 735724 h 3373821"/>
              <a:gd name="connsiteX23" fmla="*/ 6138041 w 6579476"/>
              <a:gd name="connsiteY23" fmla="*/ 735724 h 3373821"/>
              <a:gd name="connsiteX24" fmla="*/ 6579476 w 6579476"/>
              <a:gd name="connsiteY24" fmla="*/ 0 h 3373821"/>
              <a:gd name="connsiteX0" fmla="*/ 0 w 6726621"/>
              <a:gd name="connsiteY0" fmla="*/ 3436883 h 3436883"/>
              <a:gd name="connsiteX1" fmla="*/ 210207 w 6726621"/>
              <a:gd name="connsiteY1" fmla="*/ 3300248 h 3436883"/>
              <a:gd name="connsiteX2" fmla="*/ 777766 w 6726621"/>
              <a:gd name="connsiteY2" fmla="*/ 3184634 h 3436883"/>
              <a:gd name="connsiteX3" fmla="*/ 1355834 w 6726621"/>
              <a:gd name="connsiteY3" fmla="*/ 3111062 h 3436883"/>
              <a:gd name="connsiteX4" fmla="*/ 1587062 w 6726621"/>
              <a:gd name="connsiteY4" fmla="*/ 3153103 h 3436883"/>
              <a:gd name="connsiteX5" fmla="*/ 1734207 w 6726621"/>
              <a:gd name="connsiteY5" fmla="*/ 3069021 h 3436883"/>
              <a:gd name="connsiteX6" fmla="*/ 1944414 w 6726621"/>
              <a:gd name="connsiteY6" fmla="*/ 3069021 h 3436883"/>
              <a:gd name="connsiteX7" fmla="*/ 2112579 w 6726621"/>
              <a:gd name="connsiteY7" fmla="*/ 2942896 h 3436883"/>
              <a:gd name="connsiteX8" fmla="*/ 2333297 w 6726621"/>
              <a:gd name="connsiteY8" fmla="*/ 2932386 h 3436883"/>
              <a:gd name="connsiteX9" fmla="*/ 2522483 w 6726621"/>
              <a:gd name="connsiteY9" fmla="*/ 3048000 h 3436883"/>
              <a:gd name="connsiteX10" fmla="*/ 2711669 w 6726621"/>
              <a:gd name="connsiteY10" fmla="*/ 2963917 h 3436883"/>
              <a:gd name="connsiteX11" fmla="*/ 2879834 w 6726621"/>
              <a:gd name="connsiteY11" fmla="*/ 3048000 h 3436883"/>
              <a:gd name="connsiteX12" fmla="*/ 3090041 w 6726621"/>
              <a:gd name="connsiteY12" fmla="*/ 2816772 h 3436883"/>
              <a:gd name="connsiteX13" fmla="*/ 3268717 w 6726621"/>
              <a:gd name="connsiteY13" fmla="*/ 2795752 h 3436883"/>
              <a:gd name="connsiteX14" fmla="*/ 3457903 w 6726621"/>
              <a:gd name="connsiteY14" fmla="*/ 2701159 h 3436883"/>
              <a:gd name="connsiteX15" fmla="*/ 3657600 w 6726621"/>
              <a:gd name="connsiteY15" fmla="*/ 2722179 h 3436883"/>
              <a:gd name="connsiteX16" fmla="*/ 3846786 w 6726621"/>
              <a:gd name="connsiteY16" fmla="*/ 2522483 h 3436883"/>
              <a:gd name="connsiteX17" fmla="*/ 4046483 w 6726621"/>
              <a:gd name="connsiteY17" fmla="*/ 2764221 h 3436883"/>
              <a:gd name="connsiteX18" fmla="*/ 4246179 w 6726621"/>
              <a:gd name="connsiteY18" fmla="*/ 2238703 h 3436883"/>
              <a:gd name="connsiteX19" fmla="*/ 4614041 w 6726621"/>
              <a:gd name="connsiteY19" fmla="*/ 2112579 h 3436883"/>
              <a:gd name="connsiteX20" fmla="*/ 5023945 w 6726621"/>
              <a:gd name="connsiteY20" fmla="*/ 1629103 h 3436883"/>
              <a:gd name="connsiteX21" fmla="*/ 5276193 w 6726621"/>
              <a:gd name="connsiteY21" fmla="*/ 1524000 h 3436883"/>
              <a:gd name="connsiteX22" fmla="*/ 5959366 w 6726621"/>
              <a:gd name="connsiteY22" fmla="*/ 798786 h 3436883"/>
              <a:gd name="connsiteX23" fmla="*/ 6138041 w 6726621"/>
              <a:gd name="connsiteY23" fmla="*/ 798786 h 3436883"/>
              <a:gd name="connsiteX24" fmla="*/ 6726621 w 6726621"/>
              <a:gd name="connsiteY24" fmla="*/ 0 h 3436883"/>
              <a:gd name="connsiteX0" fmla="*/ 0 w 6726621"/>
              <a:gd name="connsiteY0" fmla="*/ 3436883 h 3436883"/>
              <a:gd name="connsiteX1" fmla="*/ 210207 w 6726621"/>
              <a:gd name="connsiteY1" fmla="*/ 3300248 h 3436883"/>
              <a:gd name="connsiteX2" fmla="*/ 777766 w 6726621"/>
              <a:gd name="connsiteY2" fmla="*/ 3184634 h 3436883"/>
              <a:gd name="connsiteX3" fmla="*/ 1355834 w 6726621"/>
              <a:gd name="connsiteY3" fmla="*/ 3111062 h 3436883"/>
              <a:gd name="connsiteX4" fmla="*/ 1587062 w 6726621"/>
              <a:gd name="connsiteY4" fmla="*/ 3153103 h 3436883"/>
              <a:gd name="connsiteX5" fmla="*/ 1734207 w 6726621"/>
              <a:gd name="connsiteY5" fmla="*/ 3069021 h 3436883"/>
              <a:gd name="connsiteX6" fmla="*/ 1944414 w 6726621"/>
              <a:gd name="connsiteY6" fmla="*/ 3069021 h 3436883"/>
              <a:gd name="connsiteX7" fmla="*/ 2112579 w 6726621"/>
              <a:gd name="connsiteY7" fmla="*/ 2942896 h 3436883"/>
              <a:gd name="connsiteX8" fmla="*/ 2333297 w 6726621"/>
              <a:gd name="connsiteY8" fmla="*/ 2932386 h 3436883"/>
              <a:gd name="connsiteX9" fmla="*/ 2522483 w 6726621"/>
              <a:gd name="connsiteY9" fmla="*/ 3048000 h 3436883"/>
              <a:gd name="connsiteX10" fmla="*/ 2711669 w 6726621"/>
              <a:gd name="connsiteY10" fmla="*/ 2963917 h 3436883"/>
              <a:gd name="connsiteX11" fmla="*/ 2879834 w 6726621"/>
              <a:gd name="connsiteY11" fmla="*/ 3048000 h 3436883"/>
              <a:gd name="connsiteX12" fmla="*/ 3090041 w 6726621"/>
              <a:gd name="connsiteY12" fmla="*/ 2816772 h 3436883"/>
              <a:gd name="connsiteX13" fmla="*/ 3268717 w 6726621"/>
              <a:gd name="connsiteY13" fmla="*/ 2795752 h 3436883"/>
              <a:gd name="connsiteX14" fmla="*/ 3457903 w 6726621"/>
              <a:gd name="connsiteY14" fmla="*/ 2701159 h 3436883"/>
              <a:gd name="connsiteX15" fmla="*/ 3657600 w 6726621"/>
              <a:gd name="connsiteY15" fmla="*/ 2722179 h 3436883"/>
              <a:gd name="connsiteX16" fmla="*/ 3846786 w 6726621"/>
              <a:gd name="connsiteY16" fmla="*/ 2522483 h 3436883"/>
              <a:gd name="connsiteX17" fmla="*/ 4046483 w 6726621"/>
              <a:gd name="connsiteY17" fmla="*/ 2764221 h 3436883"/>
              <a:gd name="connsiteX18" fmla="*/ 4246179 w 6726621"/>
              <a:gd name="connsiteY18" fmla="*/ 2238703 h 3436883"/>
              <a:gd name="connsiteX19" fmla="*/ 4614041 w 6726621"/>
              <a:gd name="connsiteY19" fmla="*/ 2112579 h 3436883"/>
              <a:gd name="connsiteX20" fmla="*/ 5023945 w 6726621"/>
              <a:gd name="connsiteY20" fmla="*/ 1629103 h 3436883"/>
              <a:gd name="connsiteX21" fmla="*/ 5276193 w 6726621"/>
              <a:gd name="connsiteY21" fmla="*/ 1524000 h 3436883"/>
              <a:gd name="connsiteX22" fmla="*/ 5959366 w 6726621"/>
              <a:gd name="connsiteY22" fmla="*/ 798786 h 3436883"/>
              <a:gd name="connsiteX23" fmla="*/ 6138041 w 6726621"/>
              <a:gd name="connsiteY23" fmla="*/ 798786 h 3436883"/>
              <a:gd name="connsiteX24" fmla="*/ 6547945 w 6726621"/>
              <a:gd name="connsiteY24" fmla="*/ 126124 h 3436883"/>
              <a:gd name="connsiteX25" fmla="*/ 6726621 w 6726621"/>
              <a:gd name="connsiteY25" fmla="*/ 0 h 3436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726621" h="3436883">
                <a:moveTo>
                  <a:pt x="0" y="3436883"/>
                </a:moveTo>
                <a:lnTo>
                  <a:pt x="210207" y="3300248"/>
                </a:lnTo>
                <a:lnTo>
                  <a:pt x="777766" y="3184634"/>
                </a:lnTo>
                <a:lnTo>
                  <a:pt x="1355834" y="3111062"/>
                </a:lnTo>
                <a:lnTo>
                  <a:pt x="1587062" y="3153103"/>
                </a:lnTo>
                <a:lnTo>
                  <a:pt x="1734207" y="3069021"/>
                </a:lnTo>
                <a:lnTo>
                  <a:pt x="1944414" y="3069021"/>
                </a:lnTo>
                <a:lnTo>
                  <a:pt x="2112579" y="2942896"/>
                </a:lnTo>
                <a:lnTo>
                  <a:pt x="2333297" y="2932386"/>
                </a:lnTo>
                <a:lnTo>
                  <a:pt x="2522483" y="3048000"/>
                </a:lnTo>
                <a:lnTo>
                  <a:pt x="2711669" y="2963917"/>
                </a:lnTo>
                <a:lnTo>
                  <a:pt x="2879834" y="3048000"/>
                </a:lnTo>
                <a:lnTo>
                  <a:pt x="3090041" y="2816772"/>
                </a:lnTo>
                <a:lnTo>
                  <a:pt x="3268717" y="2795752"/>
                </a:lnTo>
                <a:lnTo>
                  <a:pt x="3457903" y="2701159"/>
                </a:lnTo>
                <a:lnTo>
                  <a:pt x="3657600" y="2722179"/>
                </a:lnTo>
                <a:lnTo>
                  <a:pt x="3846786" y="2522483"/>
                </a:lnTo>
                <a:lnTo>
                  <a:pt x="4046483" y="2764221"/>
                </a:lnTo>
                <a:lnTo>
                  <a:pt x="4246179" y="2238703"/>
                </a:lnTo>
                <a:lnTo>
                  <a:pt x="4614041" y="2112579"/>
                </a:lnTo>
                <a:lnTo>
                  <a:pt x="5023945" y="1629103"/>
                </a:lnTo>
                <a:lnTo>
                  <a:pt x="5276193" y="1524000"/>
                </a:lnTo>
                <a:lnTo>
                  <a:pt x="5959366" y="798786"/>
                </a:lnTo>
                <a:lnTo>
                  <a:pt x="6138041" y="798786"/>
                </a:lnTo>
                <a:cubicBezTo>
                  <a:pt x="6288689" y="595586"/>
                  <a:pt x="6397297" y="329324"/>
                  <a:pt x="6547945" y="126124"/>
                </a:cubicBezTo>
                <a:lnTo>
                  <a:pt x="6726621" y="0"/>
                </a:lnTo>
              </a:path>
            </a:pathLst>
          </a:cu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84175431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grayscl/>
          </a:blip>
          <a:srcRect l="10548" t="4754" r="4084" b="15246"/>
          <a:stretch/>
        </p:blipFill>
        <p:spPr>
          <a:xfrm>
            <a:off x="1040525" y="945930"/>
            <a:ext cx="7110698" cy="512904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5411" y="927463"/>
            <a:ext cx="7125812" cy="519901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extBox 6"/>
          <p:cNvSpPr txBox="1"/>
          <p:nvPr/>
        </p:nvSpPr>
        <p:spPr>
          <a:xfrm rot="16200000">
            <a:off x="-1009749" y="3353949"/>
            <a:ext cx="2948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2400" dirty="0" smtClean="0">
                <a:latin typeface="Arial Narrow" pitchFamily="34" charset="0"/>
              </a:rPr>
              <a:t>Diabetes prevalence (%)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184327" y="6341515"/>
            <a:ext cx="28079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Obesity prevalence (%)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853" y="580489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853" y="457165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0054" y="3338419"/>
            <a:ext cx="396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0054" y="2105180"/>
            <a:ext cx="396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0054" y="871941"/>
            <a:ext cx="396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518" y="6152155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85821" y="6152155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20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0023" y="6152155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40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14225" y="6152155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60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28427" y="6152155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80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420038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1657597" y="1369509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1657597" y="1693359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8" name="Oval 26"/>
          <p:cNvSpPr>
            <a:spLocks noChangeArrowheads="1"/>
          </p:cNvSpPr>
          <p:nvPr/>
        </p:nvSpPr>
        <p:spPr bwMode="auto">
          <a:xfrm>
            <a:off x="1689127" y="2412661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9" name="Oval 26"/>
          <p:cNvSpPr>
            <a:spLocks noChangeArrowheads="1"/>
          </p:cNvSpPr>
          <p:nvPr/>
        </p:nvSpPr>
        <p:spPr bwMode="auto">
          <a:xfrm>
            <a:off x="1898677" y="268888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2594002" y="274603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1" name="Oval 26"/>
          <p:cNvSpPr>
            <a:spLocks noChangeArrowheads="1"/>
          </p:cNvSpPr>
          <p:nvPr/>
        </p:nvSpPr>
        <p:spPr bwMode="auto">
          <a:xfrm>
            <a:off x="2594002" y="306988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3679852" y="2812711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3" name="Oval 26"/>
          <p:cNvSpPr>
            <a:spLocks noChangeArrowheads="1"/>
          </p:cNvSpPr>
          <p:nvPr/>
        </p:nvSpPr>
        <p:spPr bwMode="auto">
          <a:xfrm>
            <a:off x="3870352" y="1879261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4193349" y="342900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5" name="Oval 26"/>
          <p:cNvSpPr>
            <a:spLocks noChangeArrowheads="1"/>
          </p:cNvSpPr>
          <p:nvPr/>
        </p:nvSpPr>
        <p:spPr bwMode="auto">
          <a:xfrm>
            <a:off x="4534543" y="3300452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4937152" y="342900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7" name="Oval 26"/>
          <p:cNvSpPr>
            <a:spLocks noChangeArrowheads="1"/>
          </p:cNvSpPr>
          <p:nvPr/>
        </p:nvSpPr>
        <p:spPr bwMode="auto">
          <a:xfrm>
            <a:off x="5312465" y="345629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4213821" y="3723984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19" name="Oval 26"/>
          <p:cNvSpPr>
            <a:spLocks noChangeArrowheads="1"/>
          </p:cNvSpPr>
          <p:nvPr/>
        </p:nvSpPr>
        <p:spPr bwMode="auto">
          <a:xfrm>
            <a:off x="4541367" y="3785399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4472031" y="3853637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1" name="Oval 26"/>
          <p:cNvSpPr>
            <a:spLocks noChangeArrowheads="1"/>
          </p:cNvSpPr>
          <p:nvPr/>
        </p:nvSpPr>
        <p:spPr bwMode="auto">
          <a:xfrm>
            <a:off x="5305642" y="3669393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2" name="Oval 26"/>
          <p:cNvSpPr>
            <a:spLocks noChangeArrowheads="1"/>
          </p:cNvSpPr>
          <p:nvPr/>
        </p:nvSpPr>
        <p:spPr bwMode="auto">
          <a:xfrm>
            <a:off x="5264699" y="3730807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3" name="Oval 26"/>
          <p:cNvSpPr>
            <a:spLocks noChangeArrowheads="1"/>
          </p:cNvSpPr>
          <p:nvPr/>
        </p:nvSpPr>
        <p:spPr bwMode="auto">
          <a:xfrm>
            <a:off x="5121397" y="3867285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4" name="Oval 26"/>
          <p:cNvSpPr>
            <a:spLocks noChangeArrowheads="1"/>
          </p:cNvSpPr>
          <p:nvPr/>
        </p:nvSpPr>
        <p:spPr bwMode="auto">
          <a:xfrm>
            <a:off x="5291994" y="3935524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5912967" y="3908228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6" name="Oval 26"/>
          <p:cNvSpPr>
            <a:spLocks noChangeArrowheads="1"/>
          </p:cNvSpPr>
          <p:nvPr/>
        </p:nvSpPr>
        <p:spPr bwMode="auto">
          <a:xfrm>
            <a:off x="5332937" y="4119769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5264698" y="417436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8" name="Oval 26"/>
          <p:cNvSpPr>
            <a:spLocks noChangeArrowheads="1"/>
          </p:cNvSpPr>
          <p:nvPr/>
        </p:nvSpPr>
        <p:spPr bwMode="auto">
          <a:xfrm>
            <a:off x="4732436" y="4440491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29" name="Oval 26"/>
          <p:cNvSpPr>
            <a:spLocks noChangeArrowheads="1"/>
          </p:cNvSpPr>
          <p:nvPr/>
        </p:nvSpPr>
        <p:spPr bwMode="auto">
          <a:xfrm>
            <a:off x="4213820" y="4317661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0" name="Oval 26"/>
          <p:cNvSpPr>
            <a:spLocks noChangeArrowheads="1"/>
          </p:cNvSpPr>
          <p:nvPr/>
        </p:nvSpPr>
        <p:spPr bwMode="auto">
          <a:xfrm>
            <a:off x="4206997" y="446778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4541367" y="4679327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2" name="Oval 26"/>
          <p:cNvSpPr>
            <a:spLocks noChangeArrowheads="1"/>
          </p:cNvSpPr>
          <p:nvPr/>
        </p:nvSpPr>
        <p:spPr bwMode="auto">
          <a:xfrm>
            <a:off x="5251051" y="4692975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>
            <a:off x="5332937" y="4795333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4752907" y="5156998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5" name="Oval 26"/>
          <p:cNvSpPr>
            <a:spLocks noChangeArrowheads="1"/>
          </p:cNvSpPr>
          <p:nvPr/>
        </p:nvSpPr>
        <p:spPr bwMode="auto">
          <a:xfrm>
            <a:off x="5141868" y="5156998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6" name="Oval 26"/>
          <p:cNvSpPr>
            <a:spLocks noChangeArrowheads="1"/>
          </p:cNvSpPr>
          <p:nvPr/>
        </p:nvSpPr>
        <p:spPr bwMode="auto">
          <a:xfrm>
            <a:off x="6863761" y="5193392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7" name="Oval 26"/>
          <p:cNvSpPr>
            <a:spLocks noChangeArrowheads="1"/>
          </p:cNvSpPr>
          <p:nvPr/>
        </p:nvSpPr>
        <p:spPr bwMode="auto">
          <a:xfrm>
            <a:off x="6668143" y="4895416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8" name="Oval 26"/>
          <p:cNvSpPr>
            <a:spLocks noChangeArrowheads="1"/>
          </p:cNvSpPr>
          <p:nvPr/>
        </p:nvSpPr>
        <p:spPr bwMode="auto">
          <a:xfrm>
            <a:off x="6668143" y="474529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39" name="Oval 26"/>
          <p:cNvSpPr>
            <a:spLocks noChangeArrowheads="1"/>
          </p:cNvSpPr>
          <p:nvPr/>
        </p:nvSpPr>
        <p:spPr bwMode="auto">
          <a:xfrm>
            <a:off x="7466537" y="419938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40" name="Oval 26"/>
          <p:cNvSpPr>
            <a:spLocks noChangeArrowheads="1"/>
          </p:cNvSpPr>
          <p:nvPr/>
        </p:nvSpPr>
        <p:spPr bwMode="auto">
          <a:xfrm>
            <a:off x="7459713" y="4076550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41" name="Oval 26"/>
          <p:cNvSpPr>
            <a:spLocks noChangeArrowheads="1"/>
          </p:cNvSpPr>
          <p:nvPr/>
        </p:nvSpPr>
        <p:spPr bwMode="auto">
          <a:xfrm>
            <a:off x="7468812" y="3573857"/>
            <a:ext cx="180000" cy="180000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Arial Narrow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084497" y="5934870"/>
            <a:ext cx="4969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Narrow" pitchFamily="34" charset="0"/>
              </a:rPr>
              <a:t>Percent of energy available from fat (1986)</a:t>
            </a:r>
            <a:endParaRPr lang="en-US" sz="2400" dirty="0">
              <a:latin typeface="Arial Narrow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28813" y="557225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25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408541" y="557225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30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88269" y="557225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35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67997" y="557225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40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147725" y="557225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45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6546" y="85771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30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rot="16200000">
            <a:off x="-812212" y="3198167"/>
            <a:ext cx="2527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Narrow" pitchFamily="34" charset="0"/>
              </a:rPr>
              <a:t>Median BMI  (kg.m</a:t>
            </a:r>
            <a:r>
              <a:rPr lang="en-US" sz="2400" baseline="30000" dirty="0" smtClean="0">
                <a:latin typeface="Arial Narrow" pitchFamily="34" charset="0"/>
              </a:rPr>
              <a:t>-2</a:t>
            </a:r>
            <a:r>
              <a:rPr lang="en-US" sz="2400" dirty="0" smtClean="0">
                <a:latin typeface="Arial Narrow" pitchFamily="34" charset="0"/>
              </a:rPr>
              <a:t>)</a:t>
            </a:r>
            <a:r>
              <a:rPr lang="en-US" sz="2400" baseline="30000" dirty="0" smtClean="0">
                <a:latin typeface="Arial Narrow" pitchFamily="34" charset="0"/>
              </a:rPr>
              <a:t>  </a:t>
            </a:r>
            <a:endParaRPr lang="en-US" sz="2400" baseline="30000" dirty="0">
              <a:latin typeface="Arial Narrow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6546" y="1504475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29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46546" y="2151232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28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46546" y="2797989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27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6546" y="3444746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26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46546" y="409150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25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46546" y="473826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24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6546" y="538502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23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774754" y="3946824"/>
            <a:ext cx="715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Arial Narrow" pitchFamily="34" charset="0"/>
              </a:rPr>
              <a:t>Belgium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792006" y="3492060"/>
            <a:ext cx="715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Arial Narrow" pitchFamily="34" charset="0"/>
              </a:rPr>
              <a:t>Belgium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764244" y="4132813"/>
            <a:ext cx="7152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Arial Narrow" pitchFamily="34" charset="0"/>
              </a:rPr>
              <a:t>Belgium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73815" y="5134952"/>
            <a:ext cx="782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Denmark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748480" y="4592384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Switzerland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65732" y="4794395"/>
            <a:ext cx="9444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Switzerland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16579" y="3816681"/>
            <a:ext cx="388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UK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296630" y="5094919"/>
            <a:ext cx="684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France 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450539" y="4721482"/>
            <a:ext cx="6591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Iceland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352684" y="4490220"/>
            <a:ext cx="1005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W.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71026" y="4204647"/>
            <a:ext cx="1005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W.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470366" y="4014490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Finland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42585" y="3460530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Finland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442585" y="3252011"/>
            <a:ext cx="6655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Finland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820492" y="3154220"/>
            <a:ext cx="559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Spain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512283" y="4184175"/>
            <a:ext cx="715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Sweden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841000" y="3875280"/>
            <a:ext cx="740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Hungary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405144" y="3513235"/>
            <a:ext cx="455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Italy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087977" y="3000850"/>
            <a:ext cx="740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Hungary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256268" y="3329687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E.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299398" y="3612561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E.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104901" y="2531858"/>
            <a:ext cx="1213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Czechoslovakia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643701" y="162878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Malta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314193" y="2464345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Poland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325668" y="3164550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Poland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403311" y="2797065"/>
            <a:ext cx="894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Yugoslavia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423789" y="2136992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USSR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776345" y="1626614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USSR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784971" y="1290106"/>
            <a:ext cx="5918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USSR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078799" y="5086675"/>
            <a:ext cx="715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Sweden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4353388" y="4780774"/>
            <a:ext cx="455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Italy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066496" y="4181906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E.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66496" y="4414820"/>
            <a:ext cx="971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E.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427896" y="3648490"/>
            <a:ext cx="1005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W. Germany</a:t>
            </a:r>
            <a:endParaRPr lang="en-US" sz="1400" dirty="0">
              <a:latin typeface="Arial Narrow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4620000" y="3911217"/>
            <a:ext cx="684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France </a:t>
            </a:r>
            <a:endParaRPr lang="en-US" sz="1400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reeform 35"/>
          <p:cNvSpPr/>
          <p:nvPr/>
        </p:nvSpPr>
        <p:spPr>
          <a:xfrm flipH="1" flipV="1">
            <a:off x="1559121" y="5313659"/>
            <a:ext cx="541130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triangl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0" name="Freeform 39"/>
          <p:cNvSpPr/>
          <p:nvPr/>
        </p:nvSpPr>
        <p:spPr>
          <a:xfrm flipV="1">
            <a:off x="3562221" y="5324169"/>
            <a:ext cx="541130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triangl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1" name="Freeform 40"/>
          <p:cNvSpPr/>
          <p:nvPr/>
        </p:nvSpPr>
        <p:spPr>
          <a:xfrm rot="3600000">
            <a:off x="4318272" y="3597945"/>
            <a:ext cx="541131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2" name="Freeform 41"/>
          <p:cNvSpPr/>
          <p:nvPr/>
        </p:nvSpPr>
        <p:spPr>
          <a:xfrm rot="18000000" flipH="1">
            <a:off x="760031" y="3587435"/>
            <a:ext cx="541131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3" name="Freeform 42"/>
          <p:cNvSpPr/>
          <p:nvPr/>
        </p:nvSpPr>
        <p:spPr>
          <a:xfrm flipH="1">
            <a:off x="1645217" y="1978319"/>
            <a:ext cx="541130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3465615" y="1988829"/>
            <a:ext cx="541130" cy="315659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3801270" y="4083776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48" name="Freeform 47"/>
          <p:cNvSpPr/>
          <p:nvPr/>
        </p:nvSpPr>
        <p:spPr>
          <a:xfrm>
            <a:off x="2098720" y="5066745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 dirty="0">
              <a:latin typeface="Arial Narrow" panose="020B0606020202030204" pitchFamily="34" charset="0"/>
            </a:endParaRPr>
          </a:p>
        </p:txBody>
      </p:sp>
      <p:sp>
        <p:nvSpPr>
          <p:cNvPr id="49" name="Freeform 48"/>
          <p:cNvSpPr/>
          <p:nvPr/>
        </p:nvSpPr>
        <p:spPr>
          <a:xfrm>
            <a:off x="396174" y="4083776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 dirty="0">
              <a:latin typeface="Arial Narrow" panose="020B0606020202030204" pitchFamily="34" charset="0"/>
            </a:endParaRPr>
          </a:p>
        </p:txBody>
      </p:sp>
      <p:sp>
        <p:nvSpPr>
          <p:cNvPr id="50" name="Freeform 49"/>
          <p:cNvSpPr/>
          <p:nvPr/>
        </p:nvSpPr>
        <p:spPr>
          <a:xfrm>
            <a:off x="396174" y="2117841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 dirty="0">
              <a:latin typeface="Arial Narrow" panose="020B0606020202030204" pitchFamily="34" charset="0"/>
            </a:endParaRPr>
          </a:p>
        </p:txBody>
      </p:sp>
      <p:sp>
        <p:nvSpPr>
          <p:cNvPr id="51" name="Freeform 50"/>
          <p:cNvSpPr/>
          <p:nvPr/>
        </p:nvSpPr>
        <p:spPr>
          <a:xfrm>
            <a:off x="2098720" y="1134874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ZA" sz="2000" b="0" kern="1200">
              <a:latin typeface="Arial Narrow" panose="020B060602020203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054462" y="1496290"/>
            <a:ext cx="1529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dirty="0" smtClean="0">
                <a:latin typeface="Arial Narrow" panose="020B0606020202030204" pitchFamily="34" charset="0"/>
              </a:rPr>
              <a:t>Insulin resistance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84438" y="2418300"/>
            <a:ext cx="1472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spc="-40" dirty="0" smtClean="0">
                <a:latin typeface="Arial Narrow" panose="020B0606020202030204" pitchFamily="34" charset="0"/>
              </a:rPr>
              <a:t>“Inadequate” insulin secretion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4438" y="4502842"/>
            <a:ext cx="1493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dirty="0" smtClean="0">
                <a:latin typeface="Arial Narrow" panose="020B0606020202030204" pitchFamily="34" charset="0"/>
              </a:rPr>
              <a:t>Type 2 diabetes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139387" y="5346616"/>
            <a:ext cx="13589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dirty="0" smtClean="0">
                <a:latin typeface="Arial Narrow" panose="020B0606020202030204" pitchFamily="34" charset="0"/>
              </a:rPr>
              <a:t>Coronary heart disease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72381" y="4538694"/>
            <a:ext cx="130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dirty="0" smtClean="0">
                <a:latin typeface="Arial Narrow" panose="020B0606020202030204" pitchFamily="34" charset="0"/>
              </a:rPr>
              <a:t>Syndrome X</a:t>
            </a:r>
          </a:p>
        </p:txBody>
      </p:sp>
      <p:sp>
        <p:nvSpPr>
          <p:cNvPr id="57" name="Freeform 56"/>
          <p:cNvSpPr/>
          <p:nvPr/>
        </p:nvSpPr>
        <p:spPr>
          <a:xfrm>
            <a:off x="3801270" y="2117841"/>
            <a:ext cx="1465075" cy="1465075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latin typeface="Arial Narrow" panose="020B060602020203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764007" y="2467952"/>
            <a:ext cx="15215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spc="-80" dirty="0" smtClean="0">
                <a:latin typeface="Arial Narrow" panose="020B0606020202030204" pitchFamily="34" charset="0"/>
              </a:rPr>
              <a:t>Compensatory hyper-</a:t>
            </a:r>
            <a:r>
              <a:rPr lang="en-ZA" sz="2000" b="0" spc="-80" dirty="0" err="1" smtClean="0">
                <a:latin typeface="Arial Narrow" panose="020B0606020202030204" pitchFamily="34" charset="0"/>
              </a:rPr>
              <a:t>insulinemia</a:t>
            </a:r>
            <a:endParaRPr lang="en-ZA" sz="2000" b="0" spc="-80" dirty="0" smtClean="0">
              <a:latin typeface="Arial Narrow" panose="020B0606020202030204" pitchFamily="34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1783891" y="3233443"/>
            <a:ext cx="2092924" cy="1230218"/>
          </a:xfrm>
          <a:prstGeom prst="straightConnector1">
            <a:avLst/>
          </a:prstGeom>
          <a:noFill/>
          <a:ln w="57150">
            <a:solidFill>
              <a:schemeClr val="tx1"/>
            </a:solidFill>
            <a:prstDash val="sysDash"/>
            <a:headEnd type="triangl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cxnSp>
      <p:grpSp>
        <p:nvGrpSpPr>
          <p:cNvPr id="2" name="Group 59"/>
          <p:cNvGrpSpPr/>
          <p:nvPr/>
        </p:nvGrpSpPr>
        <p:grpSpPr>
          <a:xfrm>
            <a:off x="5338212" y="1198368"/>
            <a:ext cx="3539576" cy="3265293"/>
            <a:chOff x="5338212" y="752019"/>
            <a:chExt cx="3539576" cy="2448970"/>
          </a:xfrm>
          <a:solidFill>
            <a:schemeClr val="bg1">
              <a:lumMod val="85000"/>
            </a:schemeClr>
          </a:solidFill>
        </p:grpSpPr>
        <p:sp>
          <p:nvSpPr>
            <p:cNvPr id="61" name="Pentagon 60"/>
            <p:cNvSpPr/>
            <p:nvPr/>
          </p:nvSpPr>
          <p:spPr>
            <a:xfrm flipH="1">
              <a:off x="5338212" y="752019"/>
              <a:ext cx="3348587" cy="2448970"/>
            </a:xfrm>
            <a:prstGeom prst="homePlate">
              <a:avLst>
                <a:gd name="adj" fmla="val 16013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003">
              <a:schemeClr val="lt2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2421" tIns="172421" rIns="172421" bIns="172421" numCol="1" spcCol="1270" anchor="ctr" anchorCtr="0">
              <a:noAutofit/>
            </a:bodyPr>
            <a:lstStyle/>
            <a:p>
              <a:pPr defTabSz="977900">
                <a:lnSpc>
                  <a:spcPct val="90000"/>
                </a:lnSpc>
                <a:spcAft>
                  <a:spcPct val="35000"/>
                </a:spcAft>
              </a:pPr>
              <a:endParaRPr lang="en-ZA" sz="2000" b="0">
                <a:latin typeface="Arial Narrow" panose="020B0606020202030204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442438" y="1059911"/>
              <a:ext cx="3435350" cy="18851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Weight gain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err="1" smtClean="0">
                  <a:latin typeface="Arial Narrow" panose="020B0606020202030204" pitchFamily="34" charset="0"/>
                </a:rPr>
                <a:t>Atherogenic</a:t>
              </a:r>
              <a:r>
                <a:rPr lang="en-US" sz="1600" b="0" dirty="0" smtClean="0">
                  <a:latin typeface="Arial Narrow" panose="020B0606020202030204" pitchFamily="34" charset="0"/>
                </a:rPr>
                <a:t> </a:t>
              </a:r>
              <a:r>
                <a:rPr lang="en-US" sz="1600" b="0" dirty="0" err="1" smtClean="0">
                  <a:latin typeface="Arial Narrow" panose="020B0606020202030204" pitchFamily="34" charset="0"/>
                </a:rPr>
                <a:t>dyslipidaemia</a:t>
              </a:r>
              <a:endParaRPr lang="en-US" sz="1600" b="0" dirty="0" smtClean="0">
                <a:latin typeface="Arial Narrow" panose="020B0606020202030204" pitchFamily="34" charset="0"/>
              </a:endParaRP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Visceral adiposity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 Endothelial dysfunction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Hypertension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 </a:t>
              </a:r>
              <a:r>
                <a:rPr lang="en-US" sz="1600" b="0" dirty="0" err="1" smtClean="0">
                  <a:latin typeface="Arial Narrow" panose="020B0606020202030204" pitchFamily="34" charset="0"/>
                </a:rPr>
                <a:t>Hyperuricemia</a:t>
              </a:r>
              <a:endParaRPr lang="en-US" sz="1600" b="0" dirty="0" smtClean="0">
                <a:latin typeface="Arial Narrow" panose="020B0606020202030204" pitchFamily="34" charset="0"/>
              </a:endParaRP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Systemic inflammation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Mitochondrial dysfunction</a:t>
              </a:r>
            </a:p>
            <a:p>
              <a:pPr marL="285750" indent="-285750" algn="ctr">
                <a:spcAft>
                  <a:spcPts val="200"/>
                </a:spcAft>
              </a:pPr>
              <a:r>
                <a:rPr lang="en-US" sz="1600" b="0" dirty="0" smtClean="0">
                  <a:latin typeface="Arial Narrow" panose="020B0606020202030204" pitchFamily="34" charset="0"/>
                </a:rPr>
                <a:t>Impaired exercise performance</a:t>
              </a:r>
            </a:p>
          </p:txBody>
        </p:sp>
      </p:grpSp>
      <p:sp>
        <p:nvSpPr>
          <p:cNvPr id="65" name="Freeform 64"/>
          <p:cNvSpPr/>
          <p:nvPr/>
        </p:nvSpPr>
        <p:spPr>
          <a:xfrm>
            <a:off x="3877786" y="296877"/>
            <a:ext cx="1465075" cy="1467556"/>
          </a:xfrm>
          <a:custGeom>
            <a:avLst/>
            <a:gdLst>
              <a:gd name="connsiteX0" fmla="*/ 0 w 986581"/>
              <a:gd name="connsiteY0" fmla="*/ 493291 h 986581"/>
              <a:gd name="connsiteX1" fmla="*/ 493291 w 986581"/>
              <a:gd name="connsiteY1" fmla="*/ 0 h 986581"/>
              <a:gd name="connsiteX2" fmla="*/ 986582 w 986581"/>
              <a:gd name="connsiteY2" fmla="*/ 493291 h 986581"/>
              <a:gd name="connsiteX3" fmla="*/ 493291 w 986581"/>
              <a:gd name="connsiteY3" fmla="*/ 986582 h 986581"/>
              <a:gd name="connsiteX4" fmla="*/ 0 w 986581"/>
              <a:gd name="connsiteY4" fmla="*/ 493291 h 986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6581" h="986581">
                <a:moveTo>
                  <a:pt x="0" y="493291"/>
                </a:moveTo>
                <a:cubicBezTo>
                  <a:pt x="0" y="220854"/>
                  <a:pt x="220854" y="0"/>
                  <a:pt x="493291" y="0"/>
                </a:cubicBezTo>
                <a:cubicBezTo>
                  <a:pt x="765728" y="0"/>
                  <a:pt x="986582" y="220854"/>
                  <a:pt x="986582" y="493291"/>
                </a:cubicBezTo>
                <a:cubicBezTo>
                  <a:pt x="986582" y="765728"/>
                  <a:pt x="765728" y="986582"/>
                  <a:pt x="493291" y="986582"/>
                </a:cubicBezTo>
                <a:cubicBezTo>
                  <a:pt x="220854" y="986582"/>
                  <a:pt x="0" y="765728"/>
                  <a:pt x="0" y="493291"/>
                </a:cubicBezTo>
                <a:close/>
              </a:path>
            </a:pathLst>
          </a:custGeom>
          <a:solidFill>
            <a:schemeClr val="bg1"/>
          </a:solidFill>
          <a:ln w="5715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defTabSz="977900">
              <a:lnSpc>
                <a:spcPct val="90000"/>
              </a:lnSpc>
              <a:spcAft>
                <a:spcPct val="35000"/>
              </a:spcAft>
            </a:pPr>
            <a:endParaRPr lang="en-ZA" sz="2000">
              <a:latin typeface="Arial Narrow" panose="020B060602020203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858050" y="578889"/>
            <a:ext cx="152908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ZA" sz="2000" b="0" dirty="0" smtClean="0">
                <a:latin typeface="Arial Narrow" panose="020B0606020202030204" pitchFamily="34" charset="0"/>
              </a:rPr>
              <a:t>High carbohydate diet</a:t>
            </a:r>
          </a:p>
        </p:txBody>
      </p:sp>
      <p:sp>
        <p:nvSpPr>
          <p:cNvPr id="67" name="Freeform 66"/>
          <p:cNvSpPr/>
          <p:nvPr/>
        </p:nvSpPr>
        <p:spPr>
          <a:xfrm rot="60000" flipH="1">
            <a:off x="3759063" y="1732409"/>
            <a:ext cx="253888" cy="372511"/>
          </a:xfrm>
          <a:custGeom>
            <a:avLst/>
            <a:gdLst>
              <a:gd name="connsiteX0" fmla="*/ 0 w 516367"/>
              <a:gd name="connsiteY0" fmla="*/ 0 h 301214"/>
              <a:gd name="connsiteX1" fmla="*/ 268941 w 516367"/>
              <a:gd name="connsiteY1" fmla="*/ 139850 h 301214"/>
              <a:gd name="connsiteX2" fmla="*/ 516367 w 516367"/>
              <a:gd name="connsiteY2" fmla="*/ 301214 h 30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67" h="301214">
                <a:moveTo>
                  <a:pt x="0" y="0"/>
                </a:moveTo>
                <a:cubicBezTo>
                  <a:pt x="91440" y="44824"/>
                  <a:pt x="182880" y="89648"/>
                  <a:pt x="268941" y="139850"/>
                </a:cubicBezTo>
                <a:cubicBezTo>
                  <a:pt x="355002" y="190052"/>
                  <a:pt x="435684" y="245633"/>
                  <a:pt x="516367" y="301214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003">
            <a:schemeClr val="lt2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2421" tIns="172421" rIns="172421" bIns="172421" numCol="1" spcCol="1270" anchor="ctr" anchorCtr="0">
            <a:noAutofit/>
          </a:bodyPr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</a:pPr>
            <a:endParaRPr lang="en-ZA" sz="2000" b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8" name="Donut 67"/>
          <p:cNvSpPr/>
          <p:nvPr/>
        </p:nvSpPr>
        <p:spPr>
          <a:xfrm>
            <a:off x="3679704" y="94597"/>
            <a:ext cx="1861239" cy="1872116"/>
          </a:xfrm>
          <a:prstGeom prst="donut">
            <a:avLst>
              <a:gd name="adj" fmla="val 6653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822008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4" grpId="0"/>
      <p:bldP spid="55" grpId="0"/>
      <p:bldP spid="56" grpId="0"/>
      <p:bldP spid="57" grpId="0" animBg="1"/>
      <p:bldP spid="58" grpId="0"/>
      <p:bldP spid="65" grpId="0" animBg="1"/>
      <p:bldP spid="66" grpId="0"/>
      <p:bldP spid="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nut 16"/>
          <p:cNvSpPr/>
          <p:nvPr/>
        </p:nvSpPr>
        <p:spPr>
          <a:xfrm>
            <a:off x="3543300" y="1320800"/>
            <a:ext cx="63500" cy="45719"/>
          </a:xfrm>
          <a:prstGeom prst="donut">
            <a:avLst/>
          </a:prstGeom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54" name="Text Box 5"/>
          <p:cNvSpPr txBox="1">
            <a:spLocks noChangeArrowheads="1"/>
          </p:cNvSpPr>
          <p:nvPr/>
        </p:nvSpPr>
        <p:spPr bwMode="auto">
          <a:xfrm>
            <a:off x="2503014" y="5891498"/>
            <a:ext cx="41454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dirty="0" smtClean="0">
                <a:latin typeface="Arial Narrow" pitchFamily="34" charset="0"/>
                <a:cs typeface="Calibri" pitchFamily="34" charset="0"/>
              </a:rPr>
              <a:t>Hemoglobin A</a:t>
            </a:r>
            <a:r>
              <a:rPr lang="en-US" sz="2400" baseline="-25000" dirty="0" smtClean="0">
                <a:latin typeface="Arial Narrow" pitchFamily="34" charset="0"/>
                <a:cs typeface="Calibri" pitchFamily="34" charset="0"/>
              </a:rPr>
              <a:t>1C</a:t>
            </a:r>
            <a:r>
              <a:rPr lang="en-US" sz="2400" dirty="0" smtClean="0">
                <a:latin typeface="Arial Narrow" pitchFamily="34" charset="0"/>
                <a:cs typeface="Calibri" pitchFamily="34" charset="0"/>
              </a:rPr>
              <a:t> concentrations (%)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 rot="16200000">
            <a:off x="-1584836" y="3138306"/>
            <a:ext cx="4084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Age-adjusted relative risk (95% CI)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6" name="Text Box 10"/>
          <p:cNvSpPr txBox="1">
            <a:spLocks noChangeArrowheads="1"/>
          </p:cNvSpPr>
          <p:nvPr/>
        </p:nvSpPr>
        <p:spPr bwMode="auto">
          <a:xfrm>
            <a:off x="689349" y="5192831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1001619" y="5424468"/>
            <a:ext cx="5597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&lt;5.0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1" name="Text Box 10"/>
          <p:cNvSpPr txBox="1">
            <a:spLocks noChangeArrowheads="1"/>
          </p:cNvSpPr>
          <p:nvPr/>
        </p:nvSpPr>
        <p:spPr bwMode="auto">
          <a:xfrm>
            <a:off x="689349" y="4694290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2" name="Text Box 10"/>
          <p:cNvSpPr txBox="1">
            <a:spLocks noChangeArrowheads="1"/>
          </p:cNvSpPr>
          <p:nvPr/>
        </p:nvSpPr>
        <p:spPr bwMode="auto">
          <a:xfrm>
            <a:off x="689349" y="4195747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89349" y="3697204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4" name="Text Box 10"/>
          <p:cNvSpPr txBox="1">
            <a:spLocks noChangeArrowheads="1"/>
          </p:cNvSpPr>
          <p:nvPr/>
        </p:nvSpPr>
        <p:spPr bwMode="auto">
          <a:xfrm>
            <a:off x="689349" y="2700118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689349" y="2201575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689349" y="1703032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689349" y="120448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8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8" name="Text Box 10"/>
          <p:cNvSpPr txBox="1">
            <a:spLocks noChangeArrowheads="1"/>
          </p:cNvSpPr>
          <p:nvPr/>
        </p:nvSpPr>
        <p:spPr bwMode="auto">
          <a:xfrm>
            <a:off x="689349" y="3198661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9" name="Text Box 4"/>
          <p:cNvSpPr txBox="1">
            <a:spLocks noChangeArrowheads="1"/>
          </p:cNvSpPr>
          <p:nvPr/>
        </p:nvSpPr>
        <p:spPr bwMode="auto">
          <a:xfrm>
            <a:off x="2060641" y="5424468"/>
            <a:ext cx="6174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5-5.4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0" name="Text Box 4"/>
          <p:cNvSpPr txBox="1">
            <a:spLocks noChangeArrowheads="1"/>
          </p:cNvSpPr>
          <p:nvPr/>
        </p:nvSpPr>
        <p:spPr bwMode="auto">
          <a:xfrm>
            <a:off x="3069170" y="5424468"/>
            <a:ext cx="776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5.5-5.9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4157046" y="5424468"/>
            <a:ext cx="776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6.0-6.4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5244923" y="5424468"/>
            <a:ext cx="776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6.5-6.9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auto">
          <a:xfrm>
            <a:off x="6441002" y="5424468"/>
            <a:ext cx="5597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u="sng" dirty="0" smtClean="0">
                <a:latin typeface="Arial Narrow" pitchFamily="34" charset="0"/>
                <a:cs typeface="Calibri" pitchFamily="34" charset="0"/>
              </a:rPr>
              <a:t>&gt;</a:t>
            </a:r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7.0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4" name="Text Box 4"/>
          <p:cNvSpPr txBox="1">
            <a:spLocks noChangeArrowheads="1"/>
          </p:cNvSpPr>
          <p:nvPr/>
        </p:nvSpPr>
        <p:spPr bwMode="auto">
          <a:xfrm>
            <a:off x="7149830" y="5424468"/>
            <a:ext cx="131786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Known diabetes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293779" y="1857983"/>
            <a:ext cx="6546715" cy="3035030"/>
          </a:xfrm>
          <a:custGeom>
            <a:avLst/>
            <a:gdLst>
              <a:gd name="connsiteX0" fmla="*/ 0 w 6546715"/>
              <a:gd name="connsiteY0" fmla="*/ 3035030 h 3035030"/>
              <a:gd name="connsiteX1" fmla="*/ 1108953 w 6546715"/>
              <a:gd name="connsiteY1" fmla="*/ 2762655 h 3035030"/>
              <a:gd name="connsiteX2" fmla="*/ 2198451 w 6546715"/>
              <a:gd name="connsiteY2" fmla="*/ 2538919 h 3035030"/>
              <a:gd name="connsiteX3" fmla="*/ 3278221 w 6546715"/>
              <a:gd name="connsiteY3" fmla="*/ 2480553 h 3035030"/>
              <a:gd name="connsiteX4" fmla="*/ 4357991 w 6546715"/>
              <a:gd name="connsiteY4" fmla="*/ 1819072 h 3035030"/>
              <a:gd name="connsiteX5" fmla="*/ 5457217 w 6546715"/>
              <a:gd name="connsiteY5" fmla="*/ 0 h 3035030"/>
              <a:gd name="connsiteX6" fmla="*/ 6546715 w 6546715"/>
              <a:gd name="connsiteY6" fmla="*/ 1118681 h 3035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46715" h="3035030">
                <a:moveTo>
                  <a:pt x="0" y="3035030"/>
                </a:moveTo>
                <a:lnTo>
                  <a:pt x="1108953" y="2762655"/>
                </a:lnTo>
                <a:lnTo>
                  <a:pt x="2198451" y="2538919"/>
                </a:lnTo>
                <a:lnTo>
                  <a:pt x="3278221" y="2480553"/>
                </a:lnTo>
                <a:lnTo>
                  <a:pt x="4357991" y="1819072"/>
                </a:lnTo>
                <a:lnTo>
                  <a:pt x="5457217" y="0"/>
                </a:lnTo>
                <a:lnTo>
                  <a:pt x="6546715" y="1118681"/>
                </a:lnTo>
              </a:path>
            </a:pathLst>
          </a:custGeom>
          <a:noFill/>
          <a:ln w="571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75" name="Straight Connector 74"/>
          <p:cNvCxnSpPr/>
          <p:nvPr/>
        </p:nvCxnSpPr>
        <p:spPr>
          <a:xfrm>
            <a:off x="1184902" y="1850546"/>
            <a:ext cx="400470" cy="0"/>
          </a:xfrm>
          <a:prstGeom prst="line">
            <a:avLst/>
          </a:pr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1590539" y="1681194"/>
            <a:ext cx="1731564" cy="369332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All-cause mortality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1184902" y="1620994"/>
            <a:ext cx="400470" cy="0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78" name="Text Box 4"/>
          <p:cNvSpPr txBox="1">
            <a:spLocks noChangeArrowheads="1"/>
          </p:cNvSpPr>
          <p:nvPr/>
        </p:nvSpPr>
        <p:spPr bwMode="auto">
          <a:xfrm>
            <a:off x="1590539" y="1451642"/>
            <a:ext cx="2768707" cy="369332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Coronary heart disease events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9" name="Oval 26"/>
          <p:cNvSpPr>
            <a:spLocks noChangeArrowheads="1"/>
          </p:cNvSpPr>
          <p:nvPr/>
        </p:nvSpPr>
        <p:spPr bwMode="auto">
          <a:xfrm>
            <a:off x="1207759" y="4718090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1" name="Oval 26"/>
          <p:cNvSpPr>
            <a:spLocks noChangeArrowheads="1"/>
          </p:cNvSpPr>
          <p:nvPr/>
        </p:nvSpPr>
        <p:spPr bwMode="auto">
          <a:xfrm>
            <a:off x="2268073" y="4465171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2" name="Oval 26"/>
          <p:cNvSpPr>
            <a:spLocks noChangeArrowheads="1"/>
          </p:cNvSpPr>
          <p:nvPr/>
        </p:nvSpPr>
        <p:spPr bwMode="auto">
          <a:xfrm>
            <a:off x="3334874" y="4238190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3" name="Oval 26"/>
          <p:cNvSpPr>
            <a:spLocks noChangeArrowheads="1"/>
          </p:cNvSpPr>
          <p:nvPr/>
        </p:nvSpPr>
        <p:spPr bwMode="auto">
          <a:xfrm>
            <a:off x="4391947" y="4166857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4" name="Oval 26"/>
          <p:cNvSpPr>
            <a:spLocks noChangeArrowheads="1"/>
          </p:cNvSpPr>
          <p:nvPr/>
        </p:nvSpPr>
        <p:spPr bwMode="auto">
          <a:xfrm>
            <a:off x="5478204" y="3531319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5" name="Oval 26"/>
          <p:cNvSpPr>
            <a:spLocks noChangeArrowheads="1"/>
          </p:cNvSpPr>
          <p:nvPr/>
        </p:nvSpPr>
        <p:spPr bwMode="auto">
          <a:xfrm>
            <a:off x="6593643" y="1747917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86" name="Oval 26"/>
          <p:cNvSpPr>
            <a:spLocks noChangeArrowheads="1"/>
          </p:cNvSpPr>
          <p:nvPr/>
        </p:nvSpPr>
        <p:spPr bwMode="auto">
          <a:xfrm>
            <a:off x="7689626" y="2834174"/>
            <a:ext cx="290157" cy="291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313234" y="3550596"/>
            <a:ext cx="6517532" cy="1342417"/>
          </a:xfrm>
          <a:custGeom>
            <a:avLst/>
            <a:gdLst>
              <a:gd name="connsiteX0" fmla="*/ 0 w 6517532"/>
              <a:gd name="connsiteY0" fmla="*/ 1342417 h 1342417"/>
              <a:gd name="connsiteX1" fmla="*/ 1079770 w 6517532"/>
              <a:gd name="connsiteY1" fmla="*/ 1225685 h 1342417"/>
              <a:gd name="connsiteX2" fmla="*/ 2169268 w 6517532"/>
              <a:gd name="connsiteY2" fmla="*/ 1060315 h 1342417"/>
              <a:gd name="connsiteX3" fmla="*/ 3249038 w 6517532"/>
              <a:gd name="connsiteY3" fmla="*/ 943583 h 1342417"/>
              <a:gd name="connsiteX4" fmla="*/ 4328809 w 6517532"/>
              <a:gd name="connsiteY4" fmla="*/ 97276 h 1342417"/>
              <a:gd name="connsiteX5" fmla="*/ 5428034 w 6517532"/>
              <a:gd name="connsiteY5" fmla="*/ 155642 h 1342417"/>
              <a:gd name="connsiteX6" fmla="*/ 6517532 w 6517532"/>
              <a:gd name="connsiteY6" fmla="*/ 0 h 1342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17532" h="1342417">
                <a:moveTo>
                  <a:pt x="0" y="1342417"/>
                </a:moveTo>
                <a:lnTo>
                  <a:pt x="1079770" y="1225685"/>
                </a:lnTo>
                <a:lnTo>
                  <a:pt x="2169268" y="1060315"/>
                </a:lnTo>
                <a:lnTo>
                  <a:pt x="3249038" y="943583"/>
                </a:lnTo>
                <a:lnTo>
                  <a:pt x="4328809" y="97276"/>
                </a:lnTo>
                <a:lnTo>
                  <a:pt x="5428034" y="155642"/>
                </a:lnTo>
                <a:lnTo>
                  <a:pt x="6517532" y="0"/>
                </a:lnTo>
              </a:path>
            </a:pathLst>
          </a:custGeom>
          <a:noFill/>
          <a:ln w="57150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pSp>
        <p:nvGrpSpPr>
          <p:cNvPr id="130" name="Group 129"/>
          <p:cNvGrpSpPr/>
          <p:nvPr/>
        </p:nvGrpSpPr>
        <p:grpSpPr>
          <a:xfrm>
            <a:off x="1388971" y="2817958"/>
            <a:ext cx="2275252" cy="1605872"/>
            <a:chOff x="1388971" y="2817958"/>
            <a:chExt cx="2275252" cy="1605872"/>
          </a:xfrm>
        </p:grpSpPr>
        <p:sp>
          <p:nvSpPr>
            <p:cNvPr id="60" name="TextBox 59"/>
            <p:cNvSpPr txBox="1"/>
            <p:nvPr/>
          </p:nvSpPr>
          <p:spPr>
            <a:xfrm>
              <a:off x="1388971" y="2817958"/>
              <a:ext cx="2275252" cy="646331"/>
            </a:xfrm>
            <a:prstGeom prst="rect">
              <a:avLst/>
            </a:prstGeom>
            <a:noFill/>
            <a:ln w="571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 Narrow" pitchFamily="34" charset="0"/>
                </a:rPr>
                <a:t>     Insulin resistance</a:t>
              </a:r>
            </a:p>
            <a:p>
              <a:r>
                <a:rPr lang="en-US" dirty="0" smtClean="0">
                  <a:latin typeface="Arial Narrow" pitchFamily="34" charset="0"/>
                </a:rPr>
                <a:t>       “Pre-diabetes”</a:t>
              </a:r>
            </a:p>
          </p:txBody>
        </p:sp>
        <p:cxnSp>
          <p:nvCxnSpPr>
            <p:cNvPr id="103" name="Straight Connector 102"/>
            <p:cNvCxnSpPr/>
            <p:nvPr/>
          </p:nvCxnSpPr>
          <p:spPr>
            <a:xfrm rot="16200000" flipH="1">
              <a:off x="1941770" y="3947555"/>
              <a:ext cx="952548" cy="1"/>
            </a:xfrm>
            <a:prstGeom prst="line">
              <a:avLst/>
            </a:prstGeom>
            <a:ln w="571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Rectangle 95"/>
          <p:cNvSpPr/>
          <p:nvPr/>
        </p:nvSpPr>
        <p:spPr>
          <a:xfrm>
            <a:off x="992218" y="1383864"/>
            <a:ext cx="7179013" cy="399674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7" name="Oval 26"/>
          <p:cNvSpPr>
            <a:spLocks noChangeArrowheads="1"/>
          </p:cNvSpPr>
          <p:nvPr/>
        </p:nvSpPr>
        <p:spPr bwMode="auto">
          <a:xfrm>
            <a:off x="1207759" y="4727817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99" name="Oval 26"/>
          <p:cNvSpPr>
            <a:spLocks noChangeArrowheads="1"/>
          </p:cNvSpPr>
          <p:nvPr/>
        </p:nvSpPr>
        <p:spPr bwMode="auto">
          <a:xfrm>
            <a:off x="2268073" y="4620813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00" name="Oval 26"/>
          <p:cNvSpPr>
            <a:spLocks noChangeArrowheads="1"/>
          </p:cNvSpPr>
          <p:nvPr/>
        </p:nvSpPr>
        <p:spPr bwMode="auto">
          <a:xfrm>
            <a:off x="3334874" y="4455443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01" name="Oval 26"/>
          <p:cNvSpPr>
            <a:spLocks noChangeArrowheads="1"/>
          </p:cNvSpPr>
          <p:nvPr/>
        </p:nvSpPr>
        <p:spPr bwMode="auto">
          <a:xfrm>
            <a:off x="4391947" y="4328983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02" name="Oval 26"/>
          <p:cNvSpPr>
            <a:spLocks noChangeArrowheads="1"/>
          </p:cNvSpPr>
          <p:nvPr/>
        </p:nvSpPr>
        <p:spPr bwMode="auto">
          <a:xfrm>
            <a:off x="5478204" y="3560499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04" name="Oval 26"/>
          <p:cNvSpPr>
            <a:spLocks noChangeArrowheads="1"/>
          </p:cNvSpPr>
          <p:nvPr/>
        </p:nvSpPr>
        <p:spPr bwMode="auto">
          <a:xfrm>
            <a:off x="6593643" y="3541043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105" name="Oval 26"/>
          <p:cNvSpPr>
            <a:spLocks noChangeArrowheads="1"/>
          </p:cNvSpPr>
          <p:nvPr/>
        </p:nvSpPr>
        <p:spPr bwMode="auto">
          <a:xfrm>
            <a:off x="7689626" y="3395129"/>
            <a:ext cx="290157" cy="2916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bg1"/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solidFill>
                <a:srgbClr val="0070C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83275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984981" y="1329827"/>
            <a:ext cx="3714756" cy="4500000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2083672" y="6056000"/>
            <a:ext cx="1508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Age (Years)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366025" y="910340"/>
            <a:ext cx="33302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eaLnBrk="1" hangingPunct="1"/>
            <a:r>
              <a:rPr lang="en-US" sz="2400" dirty="0">
                <a:latin typeface="Arial Narrow" pitchFamily="34" charset="0"/>
                <a:cs typeface="Calibri" pitchFamily="34" charset="0"/>
              </a:rPr>
              <a:t>Ischemic heart disease 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409575" y="3403155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1706639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2634711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3562783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4026819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90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7" name="Text Box 10"/>
          <p:cNvSpPr txBox="1">
            <a:spLocks noChangeArrowheads="1"/>
          </p:cNvSpPr>
          <p:nvPr/>
        </p:nvSpPr>
        <p:spPr bwMode="auto">
          <a:xfrm>
            <a:off x="409575" y="5627241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9" name="Text Box 10"/>
          <p:cNvSpPr txBox="1">
            <a:spLocks noChangeArrowheads="1"/>
          </p:cNvSpPr>
          <p:nvPr/>
        </p:nvSpPr>
        <p:spPr bwMode="auto">
          <a:xfrm>
            <a:off x="409575" y="5205283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1" name="Text Box 10"/>
          <p:cNvSpPr txBox="1">
            <a:spLocks noChangeArrowheads="1"/>
          </p:cNvSpPr>
          <p:nvPr/>
        </p:nvSpPr>
        <p:spPr bwMode="auto">
          <a:xfrm>
            <a:off x="409575" y="4754751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3" name="Text Box 10"/>
          <p:cNvSpPr txBox="1">
            <a:spLocks noChangeArrowheads="1"/>
          </p:cNvSpPr>
          <p:nvPr/>
        </p:nvSpPr>
        <p:spPr bwMode="auto">
          <a:xfrm>
            <a:off x="409575" y="4304219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5" name="Text Box 10"/>
          <p:cNvSpPr txBox="1">
            <a:spLocks noChangeArrowheads="1"/>
          </p:cNvSpPr>
          <p:nvPr/>
        </p:nvSpPr>
        <p:spPr bwMode="auto">
          <a:xfrm>
            <a:off x="409575" y="3853687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7" name="Text Box 10"/>
          <p:cNvSpPr txBox="1">
            <a:spLocks noChangeArrowheads="1"/>
          </p:cNvSpPr>
          <p:nvPr/>
        </p:nvSpPr>
        <p:spPr bwMode="auto">
          <a:xfrm>
            <a:off x="409575" y="2952623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9" name="Text Box 10"/>
          <p:cNvSpPr txBox="1">
            <a:spLocks noChangeArrowheads="1"/>
          </p:cNvSpPr>
          <p:nvPr/>
        </p:nvSpPr>
        <p:spPr bwMode="auto">
          <a:xfrm>
            <a:off x="409575" y="2502090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1" name="Text Box 10"/>
          <p:cNvSpPr txBox="1">
            <a:spLocks noChangeArrowheads="1"/>
          </p:cNvSpPr>
          <p:nvPr/>
        </p:nvSpPr>
        <p:spPr bwMode="auto">
          <a:xfrm>
            <a:off x="409575" y="2051557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3" name="Text Box 10"/>
          <p:cNvSpPr txBox="1">
            <a:spLocks noChangeArrowheads="1"/>
          </p:cNvSpPr>
          <p:nvPr/>
        </p:nvSpPr>
        <p:spPr bwMode="auto">
          <a:xfrm>
            <a:off x="409575" y="1601024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90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5" name="Text Box 10"/>
          <p:cNvSpPr txBox="1">
            <a:spLocks noChangeArrowheads="1"/>
          </p:cNvSpPr>
          <p:nvPr/>
        </p:nvSpPr>
        <p:spPr bwMode="auto">
          <a:xfrm>
            <a:off x="409575" y="1150491"/>
            <a:ext cx="5828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7" name="Text Box 10"/>
          <p:cNvSpPr txBox="1">
            <a:spLocks noChangeArrowheads="1"/>
          </p:cNvSpPr>
          <p:nvPr/>
        </p:nvSpPr>
        <p:spPr bwMode="auto">
          <a:xfrm rot="16200000">
            <a:off x="-1137267" y="3356992"/>
            <a:ext cx="31240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Cumulative incidence (%)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8" name="Text Box 4"/>
          <p:cNvSpPr txBox="1">
            <a:spLocks noChangeArrowheads="1"/>
          </p:cNvSpPr>
          <p:nvPr/>
        </p:nvSpPr>
        <p:spPr bwMode="auto">
          <a:xfrm>
            <a:off x="797617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0" name="Text Box 4"/>
          <p:cNvSpPr txBox="1">
            <a:spLocks noChangeArrowheads="1"/>
          </p:cNvSpPr>
          <p:nvPr/>
        </p:nvSpPr>
        <p:spPr bwMode="auto">
          <a:xfrm>
            <a:off x="1242603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2" name="Text Box 4"/>
          <p:cNvSpPr txBox="1">
            <a:spLocks noChangeArrowheads="1"/>
          </p:cNvSpPr>
          <p:nvPr/>
        </p:nvSpPr>
        <p:spPr bwMode="auto">
          <a:xfrm>
            <a:off x="2170675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4" name="Text Box 4"/>
          <p:cNvSpPr txBox="1">
            <a:spLocks noChangeArrowheads="1"/>
          </p:cNvSpPr>
          <p:nvPr/>
        </p:nvSpPr>
        <p:spPr bwMode="auto">
          <a:xfrm>
            <a:off x="3098747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8" name="Text Box 4"/>
          <p:cNvSpPr txBox="1">
            <a:spLocks noChangeArrowheads="1"/>
          </p:cNvSpPr>
          <p:nvPr/>
        </p:nvSpPr>
        <p:spPr bwMode="auto">
          <a:xfrm>
            <a:off x="4399855" y="5811593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0" name="Text Box 4"/>
          <p:cNvSpPr txBox="1">
            <a:spLocks noChangeArrowheads="1"/>
          </p:cNvSpPr>
          <p:nvPr/>
        </p:nvSpPr>
        <p:spPr bwMode="auto">
          <a:xfrm>
            <a:off x="997531" y="2537279"/>
            <a:ext cx="20152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Overall log rank p&lt;0.001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1132553" y="1546714"/>
            <a:ext cx="365093" cy="0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</p:cxn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1502356" y="1380453"/>
            <a:ext cx="204498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u="sng" dirty="0" smtClean="0">
                <a:latin typeface="Arial Narrow" pitchFamily="34" charset="0"/>
                <a:cs typeface="Calibri" pitchFamily="34" charset="0"/>
              </a:rPr>
              <a:t>&gt;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11mmol/L (</a:t>
            </a:r>
            <a:r>
              <a:rPr lang="en-US" u="sng" dirty="0" smtClean="0">
                <a:latin typeface="Arial Narrow" pitchFamily="34" charset="0"/>
                <a:cs typeface="Calibri" pitchFamily="34" charset="0"/>
              </a:rPr>
              <a:t>&gt;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198 mg/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)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1132553" y="1749701"/>
            <a:ext cx="365093" cy="0"/>
          </a:xfrm>
          <a:prstGeom prst="line">
            <a:avLst/>
          </a:prstGeom>
          <a:noFill/>
          <a:ln w="38100" cap="rnd">
            <a:solidFill>
              <a:schemeClr val="bg1">
                <a:lumMod val="85000"/>
              </a:schemeClr>
            </a:solidFill>
          </a:ln>
          <a:effectLst/>
        </p:spPr>
      </p:cxnSp>
      <p:sp>
        <p:nvSpPr>
          <p:cNvPr id="53" name="Text Box 4"/>
          <p:cNvSpPr txBox="1">
            <a:spLocks noChangeArrowheads="1"/>
          </p:cNvSpPr>
          <p:nvPr/>
        </p:nvSpPr>
        <p:spPr bwMode="auto">
          <a:xfrm>
            <a:off x="1502356" y="1584437"/>
            <a:ext cx="253178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9-10.9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mmol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/L (162-197 mg/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)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132553" y="1952688"/>
            <a:ext cx="365093" cy="0"/>
          </a:xfrm>
          <a:prstGeom prst="line">
            <a:avLst/>
          </a:prstGeom>
          <a:noFill/>
          <a:ln w="3810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</p:cxn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502356" y="1787091"/>
            <a:ext cx="24388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7-8.9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mmol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/L (126-161 mg/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)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56" name="Straight Connector 55"/>
          <p:cNvCxnSpPr/>
          <p:nvPr/>
        </p:nvCxnSpPr>
        <p:spPr>
          <a:xfrm>
            <a:off x="1132553" y="2155675"/>
            <a:ext cx="365093" cy="0"/>
          </a:xfrm>
          <a:prstGeom prst="line">
            <a:avLst/>
          </a:prstGeom>
          <a:noFill/>
          <a:ln w="38100" cap="rnd">
            <a:solidFill>
              <a:schemeClr val="bg1">
                <a:lumMod val="65000"/>
              </a:schemeClr>
            </a:solidFill>
          </a:ln>
          <a:effectLst/>
        </p:spPr>
      </p:cxnSp>
      <p:sp>
        <p:nvSpPr>
          <p:cNvPr id="57" name="Text Box 4"/>
          <p:cNvSpPr txBox="1">
            <a:spLocks noChangeArrowheads="1"/>
          </p:cNvSpPr>
          <p:nvPr/>
        </p:nvSpPr>
        <p:spPr bwMode="auto">
          <a:xfrm>
            <a:off x="1502356" y="1989746"/>
            <a:ext cx="23458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5-6.9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mmol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/L (90-125 mg/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)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>
            <a:off x="1132553" y="2358661"/>
            <a:ext cx="365093" cy="0"/>
          </a:xfrm>
          <a:prstGeom prst="line">
            <a:avLst/>
          </a:prstGeom>
          <a:noFill/>
          <a:ln w="38100" cap="rnd">
            <a:solidFill>
              <a:schemeClr val="tx1"/>
            </a:solidFill>
          </a:ln>
          <a:effectLst/>
        </p:spPr>
      </p:cxnSp>
      <p:sp>
        <p:nvSpPr>
          <p:cNvPr id="113" name="Text Box 4"/>
          <p:cNvSpPr txBox="1">
            <a:spLocks noChangeArrowheads="1"/>
          </p:cNvSpPr>
          <p:nvPr/>
        </p:nvSpPr>
        <p:spPr bwMode="auto">
          <a:xfrm>
            <a:off x="1502356" y="2192400"/>
            <a:ext cx="191783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&lt;5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mmol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/L (&lt;90 mg/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dL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)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267818" y="1970997"/>
            <a:ext cx="3141497" cy="3837114"/>
          </a:xfrm>
          <a:custGeom>
            <a:avLst/>
            <a:gdLst>
              <a:gd name="connsiteX0" fmla="*/ 3141497 w 3141497"/>
              <a:gd name="connsiteY0" fmla="*/ 0 h 3837114"/>
              <a:gd name="connsiteX1" fmla="*/ 2984422 w 3141497"/>
              <a:gd name="connsiteY1" fmla="*/ 0 h 3837114"/>
              <a:gd name="connsiteX2" fmla="*/ 2984422 w 3141497"/>
              <a:gd name="connsiteY2" fmla="*/ 140246 h 3837114"/>
              <a:gd name="connsiteX3" fmla="*/ 2844177 w 3141497"/>
              <a:gd name="connsiteY3" fmla="*/ 140246 h 3837114"/>
              <a:gd name="connsiteX4" fmla="*/ 2832957 w 3141497"/>
              <a:gd name="connsiteY4" fmla="*/ 173905 h 3837114"/>
              <a:gd name="connsiteX5" fmla="*/ 2832957 w 3141497"/>
              <a:gd name="connsiteY5" fmla="*/ 213173 h 3837114"/>
              <a:gd name="connsiteX6" fmla="*/ 2821738 w 3141497"/>
              <a:gd name="connsiteY6" fmla="*/ 258052 h 3837114"/>
              <a:gd name="connsiteX7" fmla="*/ 2816128 w 3141497"/>
              <a:gd name="connsiteY7" fmla="*/ 308540 h 3837114"/>
              <a:gd name="connsiteX8" fmla="*/ 2804908 w 3141497"/>
              <a:gd name="connsiteY8" fmla="*/ 342199 h 3837114"/>
              <a:gd name="connsiteX9" fmla="*/ 2804908 w 3141497"/>
              <a:gd name="connsiteY9" fmla="*/ 342199 h 3837114"/>
              <a:gd name="connsiteX10" fmla="*/ 2765640 w 3141497"/>
              <a:gd name="connsiteY10" fmla="*/ 415127 h 3837114"/>
              <a:gd name="connsiteX11" fmla="*/ 2765640 w 3141497"/>
              <a:gd name="connsiteY11" fmla="*/ 454395 h 3837114"/>
              <a:gd name="connsiteX12" fmla="*/ 2743200 w 3141497"/>
              <a:gd name="connsiteY12" fmla="*/ 460005 h 3837114"/>
              <a:gd name="connsiteX13" fmla="*/ 2726371 w 3141497"/>
              <a:gd name="connsiteY13" fmla="*/ 482444 h 3837114"/>
              <a:gd name="connsiteX14" fmla="*/ 2715151 w 3141497"/>
              <a:gd name="connsiteY14" fmla="*/ 504884 h 3837114"/>
              <a:gd name="connsiteX15" fmla="*/ 2692712 w 3141497"/>
              <a:gd name="connsiteY15" fmla="*/ 482444 h 3837114"/>
              <a:gd name="connsiteX16" fmla="*/ 2675883 w 3141497"/>
              <a:gd name="connsiteY16" fmla="*/ 504884 h 3837114"/>
              <a:gd name="connsiteX17" fmla="*/ 2670273 w 3141497"/>
              <a:gd name="connsiteY17" fmla="*/ 532933 h 3837114"/>
              <a:gd name="connsiteX18" fmla="*/ 2664663 w 3141497"/>
              <a:gd name="connsiteY18" fmla="*/ 566592 h 3837114"/>
              <a:gd name="connsiteX19" fmla="*/ 2614175 w 3141497"/>
              <a:gd name="connsiteY19" fmla="*/ 645129 h 3837114"/>
              <a:gd name="connsiteX20" fmla="*/ 2569296 w 3141497"/>
              <a:gd name="connsiteY20" fmla="*/ 718057 h 3837114"/>
              <a:gd name="connsiteX21" fmla="*/ 2524418 w 3141497"/>
              <a:gd name="connsiteY21" fmla="*/ 723667 h 3837114"/>
              <a:gd name="connsiteX22" fmla="*/ 2485149 w 3141497"/>
              <a:gd name="connsiteY22" fmla="*/ 774155 h 3837114"/>
              <a:gd name="connsiteX23" fmla="*/ 2462710 w 3141497"/>
              <a:gd name="connsiteY23" fmla="*/ 802204 h 3837114"/>
              <a:gd name="connsiteX24" fmla="*/ 2451490 w 3141497"/>
              <a:gd name="connsiteY24" fmla="*/ 852692 h 3837114"/>
              <a:gd name="connsiteX25" fmla="*/ 2445880 w 3141497"/>
              <a:gd name="connsiteY25" fmla="*/ 886351 h 3837114"/>
              <a:gd name="connsiteX26" fmla="*/ 2423441 w 3141497"/>
              <a:gd name="connsiteY26" fmla="*/ 869522 h 3837114"/>
              <a:gd name="connsiteX27" fmla="*/ 2401002 w 3141497"/>
              <a:gd name="connsiteY27" fmla="*/ 903181 h 3837114"/>
              <a:gd name="connsiteX28" fmla="*/ 2384172 w 3141497"/>
              <a:gd name="connsiteY28" fmla="*/ 897571 h 3837114"/>
              <a:gd name="connsiteX29" fmla="*/ 2344903 w 3141497"/>
              <a:gd name="connsiteY29" fmla="*/ 998548 h 3837114"/>
              <a:gd name="connsiteX30" fmla="*/ 2322464 w 3141497"/>
              <a:gd name="connsiteY30" fmla="*/ 1054646 h 3837114"/>
              <a:gd name="connsiteX31" fmla="*/ 2316854 w 3141497"/>
              <a:gd name="connsiteY31" fmla="*/ 1093914 h 3837114"/>
              <a:gd name="connsiteX32" fmla="*/ 2266366 w 3141497"/>
              <a:gd name="connsiteY32" fmla="*/ 1133183 h 3837114"/>
              <a:gd name="connsiteX33" fmla="*/ 2232707 w 3141497"/>
              <a:gd name="connsiteY33" fmla="*/ 1183671 h 3837114"/>
              <a:gd name="connsiteX34" fmla="*/ 2215878 w 3141497"/>
              <a:gd name="connsiteY34" fmla="*/ 1267819 h 3837114"/>
              <a:gd name="connsiteX35" fmla="*/ 2204658 w 3141497"/>
              <a:gd name="connsiteY35" fmla="*/ 1323917 h 3837114"/>
              <a:gd name="connsiteX36" fmla="*/ 2170999 w 3141497"/>
              <a:gd name="connsiteY36" fmla="*/ 1329527 h 3837114"/>
              <a:gd name="connsiteX37" fmla="*/ 2159780 w 3141497"/>
              <a:gd name="connsiteY37" fmla="*/ 1374405 h 3837114"/>
              <a:gd name="connsiteX38" fmla="*/ 2154170 w 3141497"/>
              <a:gd name="connsiteY38" fmla="*/ 1430503 h 3837114"/>
              <a:gd name="connsiteX39" fmla="*/ 2103681 w 3141497"/>
              <a:gd name="connsiteY39" fmla="*/ 1531480 h 3837114"/>
              <a:gd name="connsiteX40" fmla="*/ 2030754 w 3141497"/>
              <a:gd name="connsiteY40" fmla="*/ 1649286 h 3837114"/>
              <a:gd name="connsiteX41" fmla="*/ 2008315 w 3141497"/>
              <a:gd name="connsiteY41" fmla="*/ 1710994 h 3837114"/>
              <a:gd name="connsiteX42" fmla="*/ 1991485 w 3141497"/>
              <a:gd name="connsiteY42" fmla="*/ 1761482 h 3837114"/>
              <a:gd name="connsiteX43" fmla="*/ 1974656 w 3141497"/>
              <a:gd name="connsiteY43" fmla="*/ 1823190 h 3837114"/>
              <a:gd name="connsiteX44" fmla="*/ 1963436 w 3141497"/>
              <a:gd name="connsiteY44" fmla="*/ 1907338 h 3837114"/>
              <a:gd name="connsiteX45" fmla="*/ 1924167 w 3141497"/>
              <a:gd name="connsiteY45" fmla="*/ 1957826 h 3837114"/>
              <a:gd name="connsiteX46" fmla="*/ 1884899 w 3141497"/>
              <a:gd name="connsiteY46" fmla="*/ 1985875 h 3837114"/>
              <a:gd name="connsiteX47" fmla="*/ 1873679 w 3141497"/>
              <a:gd name="connsiteY47" fmla="*/ 2019534 h 3837114"/>
              <a:gd name="connsiteX48" fmla="*/ 1862459 w 3141497"/>
              <a:gd name="connsiteY48" fmla="*/ 2053193 h 3837114"/>
              <a:gd name="connsiteX49" fmla="*/ 1817581 w 3141497"/>
              <a:gd name="connsiteY49" fmla="*/ 2159779 h 3837114"/>
              <a:gd name="connsiteX50" fmla="*/ 1800751 w 3141497"/>
              <a:gd name="connsiteY50" fmla="*/ 2210268 h 3837114"/>
              <a:gd name="connsiteX51" fmla="*/ 1778312 w 3141497"/>
              <a:gd name="connsiteY51" fmla="*/ 2255146 h 3837114"/>
              <a:gd name="connsiteX52" fmla="*/ 1761483 w 3141497"/>
              <a:gd name="connsiteY52" fmla="*/ 2227097 h 3837114"/>
              <a:gd name="connsiteX53" fmla="*/ 1744653 w 3141497"/>
              <a:gd name="connsiteY53" fmla="*/ 2294415 h 3837114"/>
              <a:gd name="connsiteX54" fmla="*/ 1733434 w 3141497"/>
              <a:gd name="connsiteY54" fmla="*/ 2283195 h 3837114"/>
              <a:gd name="connsiteX55" fmla="*/ 1705384 w 3141497"/>
              <a:gd name="connsiteY55" fmla="*/ 2277586 h 3837114"/>
              <a:gd name="connsiteX56" fmla="*/ 1688555 w 3141497"/>
              <a:gd name="connsiteY56" fmla="*/ 2311244 h 3837114"/>
              <a:gd name="connsiteX57" fmla="*/ 1660506 w 3141497"/>
              <a:gd name="connsiteY57" fmla="*/ 2339294 h 3837114"/>
              <a:gd name="connsiteX58" fmla="*/ 1654896 w 3141497"/>
              <a:gd name="connsiteY58" fmla="*/ 2395392 h 3837114"/>
              <a:gd name="connsiteX59" fmla="*/ 1638067 w 3141497"/>
              <a:gd name="connsiteY59" fmla="*/ 2384172 h 3837114"/>
              <a:gd name="connsiteX60" fmla="*/ 1643676 w 3141497"/>
              <a:gd name="connsiteY60" fmla="*/ 2518808 h 3837114"/>
              <a:gd name="connsiteX61" fmla="*/ 1598798 w 3141497"/>
              <a:gd name="connsiteY61" fmla="*/ 2518808 h 3837114"/>
              <a:gd name="connsiteX62" fmla="*/ 1553919 w 3141497"/>
              <a:gd name="connsiteY62" fmla="*/ 2552467 h 3837114"/>
              <a:gd name="connsiteX63" fmla="*/ 1553919 w 3141497"/>
              <a:gd name="connsiteY63" fmla="*/ 2597345 h 3837114"/>
              <a:gd name="connsiteX64" fmla="*/ 1469772 w 3141497"/>
              <a:gd name="connsiteY64" fmla="*/ 2715151 h 3837114"/>
              <a:gd name="connsiteX65" fmla="*/ 1447333 w 3141497"/>
              <a:gd name="connsiteY65" fmla="*/ 2827348 h 3837114"/>
              <a:gd name="connsiteX66" fmla="*/ 1447333 w 3141497"/>
              <a:gd name="connsiteY66" fmla="*/ 2855397 h 3837114"/>
              <a:gd name="connsiteX67" fmla="*/ 1424894 w 3141497"/>
              <a:gd name="connsiteY67" fmla="*/ 2849787 h 3837114"/>
              <a:gd name="connsiteX68" fmla="*/ 1391235 w 3141497"/>
              <a:gd name="connsiteY68" fmla="*/ 2945154 h 3837114"/>
              <a:gd name="connsiteX69" fmla="*/ 1391235 w 3141497"/>
              <a:gd name="connsiteY69" fmla="*/ 3001252 h 3837114"/>
              <a:gd name="connsiteX70" fmla="*/ 1351966 w 3141497"/>
              <a:gd name="connsiteY70" fmla="*/ 2978813 h 3837114"/>
              <a:gd name="connsiteX71" fmla="*/ 1329527 w 3141497"/>
              <a:gd name="connsiteY71" fmla="*/ 3040521 h 3837114"/>
              <a:gd name="connsiteX72" fmla="*/ 1323917 w 3141497"/>
              <a:gd name="connsiteY72" fmla="*/ 3085399 h 3837114"/>
              <a:gd name="connsiteX73" fmla="*/ 1318307 w 3141497"/>
              <a:gd name="connsiteY73" fmla="*/ 3096619 h 3837114"/>
              <a:gd name="connsiteX74" fmla="*/ 1290258 w 3141497"/>
              <a:gd name="connsiteY74" fmla="*/ 3079789 h 3837114"/>
              <a:gd name="connsiteX75" fmla="*/ 1267819 w 3141497"/>
              <a:gd name="connsiteY75" fmla="*/ 3113448 h 3837114"/>
              <a:gd name="connsiteX76" fmla="*/ 1262209 w 3141497"/>
              <a:gd name="connsiteY76" fmla="*/ 3124668 h 3837114"/>
              <a:gd name="connsiteX77" fmla="*/ 1194891 w 3141497"/>
              <a:gd name="connsiteY77" fmla="*/ 3119058 h 3837114"/>
              <a:gd name="connsiteX78" fmla="*/ 1150013 w 3141497"/>
              <a:gd name="connsiteY78" fmla="*/ 3197595 h 3837114"/>
              <a:gd name="connsiteX79" fmla="*/ 1116354 w 3141497"/>
              <a:gd name="connsiteY79" fmla="*/ 3208815 h 3837114"/>
              <a:gd name="connsiteX80" fmla="*/ 1110744 w 3141497"/>
              <a:gd name="connsiteY80" fmla="*/ 3259303 h 3837114"/>
              <a:gd name="connsiteX81" fmla="*/ 1065865 w 3141497"/>
              <a:gd name="connsiteY81" fmla="*/ 3259303 h 3837114"/>
              <a:gd name="connsiteX82" fmla="*/ 1054646 w 3141497"/>
              <a:gd name="connsiteY82" fmla="*/ 3292962 h 3837114"/>
              <a:gd name="connsiteX83" fmla="*/ 948059 w 3141497"/>
              <a:gd name="connsiteY83" fmla="*/ 3309792 h 3837114"/>
              <a:gd name="connsiteX84" fmla="*/ 942449 w 3141497"/>
              <a:gd name="connsiteY84" fmla="*/ 3377109 h 3837114"/>
              <a:gd name="connsiteX85" fmla="*/ 824643 w 3141497"/>
              <a:gd name="connsiteY85" fmla="*/ 3371500 h 3837114"/>
              <a:gd name="connsiteX86" fmla="*/ 824643 w 3141497"/>
              <a:gd name="connsiteY86" fmla="*/ 3371500 h 3837114"/>
              <a:gd name="connsiteX87" fmla="*/ 802204 w 3141497"/>
              <a:gd name="connsiteY87" fmla="*/ 3461257 h 3837114"/>
              <a:gd name="connsiteX88" fmla="*/ 325370 w 3141497"/>
              <a:gd name="connsiteY88" fmla="*/ 3466867 h 3837114"/>
              <a:gd name="connsiteX89" fmla="*/ 325370 w 3141497"/>
              <a:gd name="connsiteY89" fmla="*/ 3837114 h 3837114"/>
              <a:gd name="connsiteX90" fmla="*/ 0 w 3141497"/>
              <a:gd name="connsiteY90" fmla="*/ 3837114 h 383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3141497" h="3837114">
                <a:moveTo>
                  <a:pt x="3141497" y="0"/>
                </a:moveTo>
                <a:lnTo>
                  <a:pt x="2984422" y="0"/>
                </a:lnTo>
                <a:lnTo>
                  <a:pt x="2984422" y="140246"/>
                </a:lnTo>
                <a:lnTo>
                  <a:pt x="2844177" y="140246"/>
                </a:lnTo>
                <a:lnTo>
                  <a:pt x="2832957" y="173905"/>
                </a:lnTo>
                <a:lnTo>
                  <a:pt x="2832957" y="213173"/>
                </a:lnTo>
                <a:lnTo>
                  <a:pt x="2821738" y="258052"/>
                </a:lnTo>
                <a:lnTo>
                  <a:pt x="2816128" y="308540"/>
                </a:lnTo>
                <a:lnTo>
                  <a:pt x="2804908" y="342199"/>
                </a:lnTo>
                <a:lnTo>
                  <a:pt x="2804908" y="342199"/>
                </a:lnTo>
                <a:lnTo>
                  <a:pt x="2765640" y="415127"/>
                </a:lnTo>
                <a:lnTo>
                  <a:pt x="2765640" y="454395"/>
                </a:lnTo>
                <a:lnTo>
                  <a:pt x="2743200" y="460005"/>
                </a:lnTo>
                <a:lnTo>
                  <a:pt x="2726371" y="482444"/>
                </a:lnTo>
                <a:lnTo>
                  <a:pt x="2715151" y="504884"/>
                </a:lnTo>
                <a:lnTo>
                  <a:pt x="2692712" y="482444"/>
                </a:lnTo>
                <a:lnTo>
                  <a:pt x="2675883" y="504884"/>
                </a:lnTo>
                <a:lnTo>
                  <a:pt x="2670273" y="532933"/>
                </a:lnTo>
                <a:lnTo>
                  <a:pt x="2664663" y="566592"/>
                </a:lnTo>
                <a:lnTo>
                  <a:pt x="2614175" y="645129"/>
                </a:lnTo>
                <a:lnTo>
                  <a:pt x="2569296" y="718057"/>
                </a:lnTo>
                <a:lnTo>
                  <a:pt x="2524418" y="723667"/>
                </a:lnTo>
                <a:lnTo>
                  <a:pt x="2485149" y="774155"/>
                </a:lnTo>
                <a:lnTo>
                  <a:pt x="2462710" y="802204"/>
                </a:lnTo>
                <a:lnTo>
                  <a:pt x="2451490" y="852692"/>
                </a:lnTo>
                <a:lnTo>
                  <a:pt x="2445880" y="886351"/>
                </a:lnTo>
                <a:lnTo>
                  <a:pt x="2423441" y="869522"/>
                </a:lnTo>
                <a:lnTo>
                  <a:pt x="2401002" y="903181"/>
                </a:lnTo>
                <a:lnTo>
                  <a:pt x="2384172" y="897571"/>
                </a:lnTo>
                <a:lnTo>
                  <a:pt x="2344903" y="998548"/>
                </a:lnTo>
                <a:lnTo>
                  <a:pt x="2322464" y="1054646"/>
                </a:lnTo>
                <a:lnTo>
                  <a:pt x="2316854" y="1093914"/>
                </a:lnTo>
                <a:lnTo>
                  <a:pt x="2266366" y="1133183"/>
                </a:lnTo>
                <a:lnTo>
                  <a:pt x="2232707" y="1183671"/>
                </a:lnTo>
                <a:lnTo>
                  <a:pt x="2215878" y="1267819"/>
                </a:lnTo>
                <a:lnTo>
                  <a:pt x="2204658" y="1323917"/>
                </a:lnTo>
                <a:lnTo>
                  <a:pt x="2170999" y="1329527"/>
                </a:lnTo>
                <a:lnTo>
                  <a:pt x="2159780" y="1374405"/>
                </a:lnTo>
                <a:lnTo>
                  <a:pt x="2154170" y="1430503"/>
                </a:lnTo>
                <a:lnTo>
                  <a:pt x="2103681" y="1531480"/>
                </a:lnTo>
                <a:lnTo>
                  <a:pt x="2030754" y="1649286"/>
                </a:lnTo>
                <a:lnTo>
                  <a:pt x="2008315" y="1710994"/>
                </a:lnTo>
                <a:lnTo>
                  <a:pt x="1991485" y="1761482"/>
                </a:lnTo>
                <a:lnTo>
                  <a:pt x="1974656" y="1823190"/>
                </a:lnTo>
                <a:lnTo>
                  <a:pt x="1963436" y="1907338"/>
                </a:lnTo>
                <a:lnTo>
                  <a:pt x="1924167" y="1957826"/>
                </a:lnTo>
                <a:lnTo>
                  <a:pt x="1884899" y="1985875"/>
                </a:lnTo>
                <a:lnTo>
                  <a:pt x="1873679" y="2019534"/>
                </a:lnTo>
                <a:lnTo>
                  <a:pt x="1862459" y="2053193"/>
                </a:lnTo>
                <a:lnTo>
                  <a:pt x="1817581" y="2159779"/>
                </a:lnTo>
                <a:lnTo>
                  <a:pt x="1800751" y="2210268"/>
                </a:lnTo>
                <a:lnTo>
                  <a:pt x="1778312" y="2255146"/>
                </a:lnTo>
                <a:lnTo>
                  <a:pt x="1761483" y="2227097"/>
                </a:lnTo>
                <a:lnTo>
                  <a:pt x="1744653" y="2294415"/>
                </a:lnTo>
                <a:lnTo>
                  <a:pt x="1733434" y="2283195"/>
                </a:lnTo>
                <a:lnTo>
                  <a:pt x="1705384" y="2277586"/>
                </a:lnTo>
                <a:lnTo>
                  <a:pt x="1688555" y="2311244"/>
                </a:lnTo>
                <a:lnTo>
                  <a:pt x="1660506" y="2339294"/>
                </a:lnTo>
                <a:lnTo>
                  <a:pt x="1654896" y="2395392"/>
                </a:lnTo>
                <a:lnTo>
                  <a:pt x="1638067" y="2384172"/>
                </a:lnTo>
                <a:lnTo>
                  <a:pt x="1643676" y="2518808"/>
                </a:lnTo>
                <a:lnTo>
                  <a:pt x="1598798" y="2518808"/>
                </a:lnTo>
                <a:lnTo>
                  <a:pt x="1553919" y="2552467"/>
                </a:lnTo>
                <a:lnTo>
                  <a:pt x="1553919" y="2597345"/>
                </a:lnTo>
                <a:lnTo>
                  <a:pt x="1469772" y="2715151"/>
                </a:lnTo>
                <a:lnTo>
                  <a:pt x="1447333" y="2827348"/>
                </a:lnTo>
                <a:lnTo>
                  <a:pt x="1447333" y="2855397"/>
                </a:lnTo>
                <a:lnTo>
                  <a:pt x="1424894" y="2849787"/>
                </a:lnTo>
                <a:lnTo>
                  <a:pt x="1391235" y="2945154"/>
                </a:lnTo>
                <a:lnTo>
                  <a:pt x="1391235" y="3001252"/>
                </a:lnTo>
                <a:lnTo>
                  <a:pt x="1351966" y="2978813"/>
                </a:lnTo>
                <a:lnTo>
                  <a:pt x="1329527" y="3040521"/>
                </a:lnTo>
                <a:lnTo>
                  <a:pt x="1323917" y="3085399"/>
                </a:lnTo>
                <a:lnTo>
                  <a:pt x="1318307" y="3096619"/>
                </a:lnTo>
                <a:lnTo>
                  <a:pt x="1290258" y="3079789"/>
                </a:lnTo>
                <a:lnTo>
                  <a:pt x="1267819" y="3113448"/>
                </a:lnTo>
                <a:lnTo>
                  <a:pt x="1262209" y="3124668"/>
                </a:lnTo>
                <a:lnTo>
                  <a:pt x="1194891" y="3119058"/>
                </a:lnTo>
                <a:lnTo>
                  <a:pt x="1150013" y="3197595"/>
                </a:lnTo>
                <a:lnTo>
                  <a:pt x="1116354" y="3208815"/>
                </a:lnTo>
                <a:lnTo>
                  <a:pt x="1110744" y="3259303"/>
                </a:lnTo>
                <a:lnTo>
                  <a:pt x="1065865" y="3259303"/>
                </a:lnTo>
                <a:lnTo>
                  <a:pt x="1054646" y="3292962"/>
                </a:lnTo>
                <a:lnTo>
                  <a:pt x="948059" y="3309792"/>
                </a:lnTo>
                <a:lnTo>
                  <a:pt x="942449" y="3377109"/>
                </a:lnTo>
                <a:lnTo>
                  <a:pt x="824643" y="3371500"/>
                </a:lnTo>
                <a:lnTo>
                  <a:pt x="824643" y="3371500"/>
                </a:lnTo>
                <a:lnTo>
                  <a:pt x="802204" y="3461257"/>
                </a:lnTo>
                <a:lnTo>
                  <a:pt x="325370" y="3466867"/>
                </a:lnTo>
                <a:lnTo>
                  <a:pt x="325370" y="3837114"/>
                </a:lnTo>
                <a:lnTo>
                  <a:pt x="0" y="3837114"/>
                </a:lnTo>
              </a:path>
            </a:pathLst>
          </a:cu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279038" y="2262708"/>
            <a:ext cx="3141497" cy="3545403"/>
          </a:xfrm>
          <a:custGeom>
            <a:avLst/>
            <a:gdLst>
              <a:gd name="connsiteX0" fmla="*/ 3141497 w 3141497"/>
              <a:gd name="connsiteY0" fmla="*/ 0 h 3545403"/>
              <a:gd name="connsiteX1" fmla="*/ 3119058 w 3141497"/>
              <a:gd name="connsiteY1" fmla="*/ 162684 h 3545403"/>
              <a:gd name="connsiteX2" fmla="*/ 3096618 w 3141497"/>
              <a:gd name="connsiteY2" fmla="*/ 173904 h 3545403"/>
              <a:gd name="connsiteX3" fmla="*/ 3079789 w 3141497"/>
              <a:gd name="connsiteY3" fmla="*/ 415126 h 3545403"/>
              <a:gd name="connsiteX4" fmla="*/ 2978812 w 3141497"/>
              <a:gd name="connsiteY4" fmla="*/ 403906 h 3545403"/>
              <a:gd name="connsiteX5" fmla="*/ 2973202 w 3141497"/>
              <a:gd name="connsiteY5" fmla="*/ 488054 h 3545403"/>
              <a:gd name="connsiteX6" fmla="*/ 2877836 w 3141497"/>
              <a:gd name="connsiteY6" fmla="*/ 488054 h 3545403"/>
              <a:gd name="connsiteX7" fmla="*/ 2877836 w 3141497"/>
              <a:gd name="connsiteY7" fmla="*/ 544152 h 3545403"/>
              <a:gd name="connsiteX8" fmla="*/ 2844177 w 3141497"/>
              <a:gd name="connsiteY8" fmla="*/ 549762 h 3545403"/>
              <a:gd name="connsiteX9" fmla="*/ 2832957 w 3141497"/>
              <a:gd name="connsiteY9" fmla="*/ 690007 h 3545403"/>
              <a:gd name="connsiteX10" fmla="*/ 2771249 w 3141497"/>
              <a:gd name="connsiteY10" fmla="*/ 684397 h 3545403"/>
              <a:gd name="connsiteX11" fmla="*/ 2743200 w 3141497"/>
              <a:gd name="connsiteY11" fmla="*/ 762935 h 3545403"/>
              <a:gd name="connsiteX12" fmla="*/ 2731980 w 3141497"/>
              <a:gd name="connsiteY12" fmla="*/ 875131 h 3545403"/>
              <a:gd name="connsiteX13" fmla="*/ 2681492 w 3141497"/>
              <a:gd name="connsiteY13" fmla="*/ 880741 h 3545403"/>
              <a:gd name="connsiteX14" fmla="*/ 2675882 w 3141497"/>
              <a:gd name="connsiteY14" fmla="*/ 948059 h 3545403"/>
              <a:gd name="connsiteX15" fmla="*/ 2653443 w 3141497"/>
              <a:gd name="connsiteY15" fmla="*/ 992937 h 3545403"/>
              <a:gd name="connsiteX16" fmla="*/ 2636614 w 3141497"/>
              <a:gd name="connsiteY16" fmla="*/ 1049035 h 3545403"/>
              <a:gd name="connsiteX17" fmla="*/ 2608564 w 3141497"/>
              <a:gd name="connsiteY17" fmla="*/ 1071475 h 3545403"/>
              <a:gd name="connsiteX18" fmla="*/ 2558076 w 3141497"/>
              <a:gd name="connsiteY18" fmla="*/ 1284648 h 3545403"/>
              <a:gd name="connsiteX19" fmla="*/ 2518807 w 3141497"/>
              <a:gd name="connsiteY19" fmla="*/ 1363185 h 3545403"/>
              <a:gd name="connsiteX20" fmla="*/ 2518807 w 3141497"/>
              <a:gd name="connsiteY20" fmla="*/ 1424893 h 3545403"/>
              <a:gd name="connsiteX21" fmla="*/ 2451490 w 3141497"/>
              <a:gd name="connsiteY21" fmla="*/ 1503430 h 3545403"/>
              <a:gd name="connsiteX22" fmla="*/ 2378562 w 3141497"/>
              <a:gd name="connsiteY22" fmla="*/ 1593187 h 3545403"/>
              <a:gd name="connsiteX23" fmla="*/ 2339293 w 3141497"/>
              <a:gd name="connsiteY23" fmla="*/ 1660505 h 3545403"/>
              <a:gd name="connsiteX24" fmla="*/ 2305634 w 3141497"/>
              <a:gd name="connsiteY24" fmla="*/ 1761482 h 3545403"/>
              <a:gd name="connsiteX25" fmla="*/ 2215877 w 3141497"/>
              <a:gd name="connsiteY25" fmla="*/ 1890508 h 3545403"/>
              <a:gd name="connsiteX26" fmla="*/ 2086852 w 3141497"/>
              <a:gd name="connsiteY26" fmla="*/ 2013924 h 3545403"/>
              <a:gd name="connsiteX27" fmla="*/ 2047583 w 3141497"/>
              <a:gd name="connsiteY27" fmla="*/ 2098071 h 3545403"/>
              <a:gd name="connsiteX28" fmla="*/ 2002704 w 3141497"/>
              <a:gd name="connsiteY28" fmla="*/ 2170998 h 3545403"/>
              <a:gd name="connsiteX29" fmla="*/ 1985875 w 3141497"/>
              <a:gd name="connsiteY29" fmla="*/ 2238316 h 3545403"/>
              <a:gd name="connsiteX30" fmla="*/ 1935387 w 3141497"/>
              <a:gd name="connsiteY30" fmla="*/ 2238316 h 3545403"/>
              <a:gd name="connsiteX31" fmla="*/ 1884898 w 3141497"/>
              <a:gd name="connsiteY31" fmla="*/ 2305634 h 3545403"/>
              <a:gd name="connsiteX32" fmla="*/ 1884898 w 3141497"/>
              <a:gd name="connsiteY32" fmla="*/ 2339293 h 3545403"/>
              <a:gd name="connsiteX33" fmla="*/ 1823190 w 3141497"/>
              <a:gd name="connsiteY33" fmla="*/ 2395391 h 3545403"/>
              <a:gd name="connsiteX34" fmla="*/ 1795141 w 3141497"/>
              <a:gd name="connsiteY34" fmla="*/ 2395391 h 3545403"/>
              <a:gd name="connsiteX35" fmla="*/ 1744653 w 3141497"/>
              <a:gd name="connsiteY35" fmla="*/ 2501978 h 3545403"/>
              <a:gd name="connsiteX36" fmla="*/ 1710994 w 3141497"/>
              <a:gd name="connsiteY36" fmla="*/ 2530027 h 3545403"/>
              <a:gd name="connsiteX37" fmla="*/ 1666115 w 3141497"/>
              <a:gd name="connsiteY37" fmla="*/ 2597344 h 3545403"/>
              <a:gd name="connsiteX38" fmla="*/ 1621237 w 3141497"/>
              <a:gd name="connsiteY38" fmla="*/ 2642223 h 3545403"/>
              <a:gd name="connsiteX39" fmla="*/ 1581968 w 3141497"/>
              <a:gd name="connsiteY39" fmla="*/ 2709541 h 3545403"/>
              <a:gd name="connsiteX40" fmla="*/ 1565139 w 3141497"/>
              <a:gd name="connsiteY40" fmla="*/ 2754419 h 3545403"/>
              <a:gd name="connsiteX41" fmla="*/ 1559529 w 3141497"/>
              <a:gd name="connsiteY41" fmla="*/ 2810517 h 3545403"/>
              <a:gd name="connsiteX42" fmla="*/ 1509041 w 3141497"/>
              <a:gd name="connsiteY42" fmla="*/ 2827347 h 3545403"/>
              <a:gd name="connsiteX43" fmla="*/ 1486601 w 3141497"/>
              <a:gd name="connsiteY43" fmla="*/ 2900275 h 3545403"/>
              <a:gd name="connsiteX44" fmla="*/ 1464162 w 3141497"/>
              <a:gd name="connsiteY44" fmla="*/ 2945153 h 3545403"/>
              <a:gd name="connsiteX45" fmla="*/ 1436113 w 3141497"/>
              <a:gd name="connsiteY45" fmla="*/ 2978812 h 3545403"/>
              <a:gd name="connsiteX46" fmla="*/ 1391234 w 3141497"/>
              <a:gd name="connsiteY46" fmla="*/ 3006861 h 3545403"/>
              <a:gd name="connsiteX47" fmla="*/ 1351966 w 3141497"/>
              <a:gd name="connsiteY47" fmla="*/ 3001251 h 3545403"/>
              <a:gd name="connsiteX48" fmla="*/ 1312697 w 3141497"/>
              <a:gd name="connsiteY48" fmla="*/ 3051740 h 3545403"/>
              <a:gd name="connsiteX49" fmla="*/ 1295868 w 3141497"/>
              <a:gd name="connsiteY49" fmla="*/ 3074179 h 3545403"/>
              <a:gd name="connsiteX50" fmla="*/ 1239769 w 3141497"/>
              <a:gd name="connsiteY50" fmla="*/ 3074179 h 3545403"/>
              <a:gd name="connsiteX51" fmla="*/ 1194891 w 3141497"/>
              <a:gd name="connsiteY51" fmla="*/ 3107838 h 3545403"/>
              <a:gd name="connsiteX52" fmla="*/ 1127573 w 3141497"/>
              <a:gd name="connsiteY52" fmla="*/ 3113448 h 3545403"/>
              <a:gd name="connsiteX53" fmla="*/ 1082695 w 3141497"/>
              <a:gd name="connsiteY53" fmla="*/ 3191985 h 3545403"/>
              <a:gd name="connsiteX54" fmla="*/ 1060255 w 3141497"/>
              <a:gd name="connsiteY54" fmla="*/ 3264913 h 3545403"/>
              <a:gd name="connsiteX55" fmla="*/ 981718 w 3141497"/>
              <a:gd name="connsiteY55" fmla="*/ 3270522 h 3545403"/>
              <a:gd name="connsiteX56" fmla="*/ 953669 w 3141497"/>
              <a:gd name="connsiteY56" fmla="*/ 3332230 h 3545403"/>
              <a:gd name="connsiteX57" fmla="*/ 852692 w 3141497"/>
              <a:gd name="connsiteY57" fmla="*/ 3326621 h 3545403"/>
              <a:gd name="connsiteX58" fmla="*/ 841472 w 3141497"/>
              <a:gd name="connsiteY58" fmla="*/ 3382719 h 3545403"/>
              <a:gd name="connsiteX59" fmla="*/ 785374 w 3141497"/>
              <a:gd name="connsiteY59" fmla="*/ 3388329 h 3545403"/>
              <a:gd name="connsiteX60" fmla="*/ 757325 w 3141497"/>
              <a:gd name="connsiteY60" fmla="*/ 3522964 h 3545403"/>
              <a:gd name="connsiteX61" fmla="*/ 695617 w 3141497"/>
              <a:gd name="connsiteY61" fmla="*/ 3534184 h 3545403"/>
              <a:gd name="connsiteX62" fmla="*/ 375858 w 3141497"/>
              <a:gd name="connsiteY62" fmla="*/ 3539794 h 3545403"/>
              <a:gd name="connsiteX63" fmla="*/ 0 w 3141497"/>
              <a:gd name="connsiteY63" fmla="*/ 3545403 h 3545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141497" h="3545403">
                <a:moveTo>
                  <a:pt x="3141497" y="0"/>
                </a:moveTo>
                <a:lnTo>
                  <a:pt x="3119058" y="162684"/>
                </a:lnTo>
                <a:lnTo>
                  <a:pt x="3096618" y="173904"/>
                </a:lnTo>
                <a:lnTo>
                  <a:pt x="3079789" y="415126"/>
                </a:lnTo>
                <a:lnTo>
                  <a:pt x="2978812" y="403906"/>
                </a:lnTo>
                <a:lnTo>
                  <a:pt x="2973202" y="488054"/>
                </a:lnTo>
                <a:lnTo>
                  <a:pt x="2877836" y="488054"/>
                </a:lnTo>
                <a:lnTo>
                  <a:pt x="2877836" y="544152"/>
                </a:lnTo>
                <a:lnTo>
                  <a:pt x="2844177" y="549762"/>
                </a:lnTo>
                <a:lnTo>
                  <a:pt x="2832957" y="690007"/>
                </a:lnTo>
                <a:lnTo>
                  <a:pt x="2771249" y="684397"/>
                </a:lnTo>
                <a:lnTo>
                  <a:pt x="2743200" y="762935"/>
                </a:lnTo>
                <a:lnTo>
                  <a:pt x="2731980" y="875131"/>
                </a:lnTo>
                <a:lnTo>
                  <a:pt x="2681492" y="880741"/>
                </a:lnTo>
                <a:lnTo>
                  <a:pt x="2675882" y="948059"/>
                </a:lnTo>
                <a:lnTo>
                  <a:pt x="2653443" y="992937"/>
                </a:lnTo>
                <a:lnTo>
                  <a:pt x="2636614" y="1049035"/>
                </a:lnTo>
                <a:lnTo>
                  <a:pt x="2608564" y="1071475"/>
                </a:lnTo>
                <a:lnTo>
                  <a:pt x="2558076" y="1284648"/>
                </a:lnTo>
                <a:lnTo>
                  <a:pt x="2518807" y="1363185"/>
                </a:lnTo>
                <a:lnTo>
                  <a:pt x="2518807" y="1424893"/>
                </a:lnTo>
                <a:lnTo>
                  <a:pt x="2451490" y="1503430"/>
                </a:lnTo>
                <a:lnTo>
                  <a:pt x="2378562" y="1593187"/>
                </a:lnTo>
                <a:lnTo>
                  <a:pt x="2339293" y="1660505"/>
                </a:lnTo>
                <a:lnTo>
                  <a:pt x="2305634" y="1761482"/>
                </a:lnTo>
                <a:lnTo>
                  <a:pt x="2215877" y="1890508"/>
                </a:lnTo>
                <a:lnTo>
                  <a:pt x="2086852" y="2013924"/>
                </a:lnTo>
                <a:lnTo>
                  <a:pt x="2047583" y="2098071"/>
                </a:lnTo>
                <a:lnTo>
                  <a:pt x="2002704" y="2170998"/>
                </a:lnTo>
                <a:lnTo>
                  <a:pt x="1985875" y="2238316"/>
                </a:lnTo>
                <a:lnTo>
                  <a:pt x="1935387" y="2238316"/>
                </a:lnTo>
                <a:lnTo>
                  <a:pt x="1884898" y="2305634"/>
                </a:lnTo>
                <a:lnTo>
                  <a:pt x="1884898" y="2339293"/>
                </a:lnTo>
                <a:lnTo>
                  <a:pt x="1823190" y="2395391"/>
                </a:lnTo>
                <a:lnTo>
                  <a:pt x="1795141" y="2395391"/>
                </a:lnTo>
                <a:lnTo>
                  <a:pt x="1744653" y="2501978"/>
                </a:lnTo>
                <a:lnTo>
                  <a:pt x="1710994" y="2530027"/>
                </a:lnTo>
                <a:lnTo>
                  <a:pt x="1666115" y="2597344"/>
                </a:lnTo>
                <a:lnTo>
                  <a:pt x="1621237" y="2642223"/>
                </a:lnTo>
                <a:lnTo>
                  <a:pt x="1581968" y="2709541"/>
                </a:lnTo>
                <a:lnTo>
                  <a:pt x="1565139" y="2754419"/>
                </a:lnTo>
                <a:lnTo>
                  <a:pt x="1559529" y="2810517"/>
                </a:lnTo>
                <a:lnTo>
                  <a:pt x="1509041" y="2827347"/>
                </a:lnTo>
                <a:lnTo>
                  <a:pt x="1486601" y="2900275"/>
                </a:lnTo>
                <a:lnTo>
                  <a:pt x="1464162" y="2945153"/>
                </a:lnTo>
                <a:lnTo>
                  <a:pt x="1436113" y="2978812"/>
                </a:lnTo>
                <a:lnTo>
                  <a:pt x="1391234" y="3006861"/>
                </a:lnTo>
                <a:lnTo>
                  <a:pt x="1351966" y="3001251"/>
                </a:lnTo>
                <a:lnTo>
                  <a:pt x="1312697" y="3051740"/>
                </a:lnTo>
                <a:lnTo>
                  <a:pt x="1295868" y="3074179"/>
                </a:lnTo>
                <a:lnTo>
                  <a:pt x="1239769" y="3074179"/>
                </a:lnTo>
                <a:lnTo>
                  <a:pt x="1194891" y="3107838"/>
                </a:lnTo>
                <a:lnTo>
                  <a:pt x="1127573" y="3113448"/>
                </a:lnTo>
                <a:lnTo>
                  <a:pt x="1082695" y="3191985"/>
                </a:lnTo>
                <a:lnTo>
                  <a:pt x="1060255" y="3264913"/>
                </a:lnTo>
                <a:lnTo>
                  <a:pt x="981718" y="3270522"/>
                </a:lnTo>
                <a:lnTo>
                  <a:pt x="953669" y="3332230"/>
                </a:lnTo>
                <a:lnTo>
                  <a:pt x="852692" y="3326621"/>
                </a:lnTo>
                <a:lnTo>
                  <a:pt x="841472" y="3382719"/>
                </a:lnTo>
                <a:lnTo>
                  <a:pt x="785374" y="3388329"/>
                </a:lnTo>
                <a:lnTo>
                  <a:pt x="757325" y="3522964"/>
                </a:lnTo>
                <a:lnTo>
                  <a:pt x="695617" y="3534184"/>
                </a:lnTo>
                <a:lnTo>
                  <a:pt x="375858" y="3539794"/>
                </a:lnTo>
                <a:lnTo>
                  <a:pt x="0" y="3545403"/>
                </a:lnTo>
              </a:path>
            </a:pathLst>
          </a:custGeom>
          <a:noFill/>
          <a:ln w="38100" cap="rnd">
            <a:solidFill>
              <a:schemeClr val="bg1">
                <a:lumMod val="8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279038" y="2632956"/>
            <a:ext cx="3135887" cy="3175155"/>
          </a:xfrm>
          <a:custGeom>
            <a:avLst/>
            <a:gdLst>
              <a:gd name="connsiteX0" fmla="*/ 3135887 w 3135887"/>
              <a:gd name="connsiteY0" fmla="*/ 0 h 3175155"/>
              <a:gd name="connsiteX1" fmla="*/ 3062960 w 3135887"/>
              <a:gd name="connsiteY1" fmla="*/ 100976 h 3175155"/>
              <a:gd name="connsiteX2" fmla="*/ 3023691 w 3135887"/>
              <a:gd name="connsiteY2" fmla="*/ 230002 h 3175155"/>
              <a:gd name="connsiteX3" fmla="*/ 3012471 w 3135887"/>
              <a:gd name="connsiteY3" fmla="*/ 325369 h 3175155"/>
              <a:gd name="connsiteX4" fmla="*/ 2984422 w 3135887"/>
              <a:gd name="connsiteY4" fmla="*/ 398296 h 3175155"/>
              <a:gd name="connsiteX5" fmla="*/ 2945153 w 3135887"/>
              <a:gd name="connsiteY5" fmla="*/ 448785 h 3175155"/>
              <a:gd name="connsiteX6" fmla="*/ 2928324 w 3135887"/>
              <a:gd name="connsiteY6" fmla="*/ 476834 h 3175155"/>
              <a:gd name="connsiteX7" fmla="*/ 2883445 w 3135887"/>
              <a:gd name="connsiteY7" fmla="*/ 600250 h 3175155"/>
              <a:gd name="connsiteX8" fmla="*/ 2816128 w 3135887"/>
              <a:gd name="connsiteY8" fmla="*/ 695617 h 3175155"/>
              <a:gd name="connsiteX9" fmla="*/ 2765639 w 3135887"/>
              <a:gd name="connsiteY9" fmla="*/ 813423 h 3175155"/>
              <a:gd name="connsiteX10" fmla="*/ 2647833 w 3135887"/>
              <a:gd name="connsiteY10" fmla="*/ 1015376 h 3175155"/>
              <a:gd name="connsiteX11" fmla="*/ 2496368 w 3135887"/>
              <a:gd name="connsiteY11" fmla="*/ 1335136 h 3175155"/>
              <a:gd name="connsiteX12" fmla="*/ 2389782 w 3135887"/>
              <a:gd name="connsiteY12" fmla="*/ 1559528 h 3175155"/>
              <a:gd name="connsiteX13" fmla="*/ 2300025 w 3135887"/>
              <a:gd name="connsiteY13" fmla="*/ 1671725 h 3175155"/>
              <a:gd name="connsiteX14" fmla="*/ 2176609 w 3135887"/>
              <a:gd name="connsiteY14" fmla="*/ 1929776 h 3175155"/>
              <a:gd name="connsiteX15" fmla="*/ 2041973 w 3135887"/>
              <a:gd name="connsiteY15" fmla="*/ 2142949 h 3175155"/>
              <a:gd name="connsiteX16" fmla="*/ 1890508 w 3135887"/>
              <a:gd name="connsiteY16" fmla="*/ 2344903 h 3175155"/>
              <a:gd name="connsiteX17" fmla="*/ 1834410 w 3135887"/>
              <a:gd name="connsiteY17" fmla="*/ 2412220 h 3175155"/>
              <a:gd name="connsiteX18" fmla="*/ 1744653 w 3135887"/>
              <a:gd name="connsiteY18" fmla="*/ 2507587 h 3175155"/>
              <a:gd name="connsiteX19" fmla="*/ 1604407 w 3135887"/>
              <a:gd name="connsiteY19" fmla="*/ 2687101 h 3175155"/>
              <a:gd name="connsiteX20" fmla="*/ 1413674 w 3135887"/>
              <a:gd name="connsiteY20" fmla="*/ 2832957 h 3175155"/>
              <a:gd name="connsiteX21" fmla="*/ 1234160 w 3135887"/>
              <a:gd name="connsiteY21" fmla="*/ 2950763 h 3175155"/>
              <a:gd name="connsiteX22" fmla="*/ 1037816 w 3135887"/>
              <a:gd name="connsiteY22" fmla="*/ 3057349 h 3175155"/>
              <a:gd name="connsiteX23" fmla="*/ 875131 w 3135887"/>
              <a:gd name="connsiteY23" fmla="*/ 3124667 h 3175155"/>
              <a:gd name="connsiteX24" fmla="*/ 667568 w 3135887"/>
              <a:gd name="connsiteY24" fmla="*/ 3158326 h 3175155"/>
              <a:gd name="connsiteX25" fmla="*/ 454395 w 3135887"/>
              <a:gd name="connsiteY25" fmla="*/ 3163936 h 3175155"/>
              <a:gd name="connsiteX26" fmla="*/ 207563 w 3135887"/>
              <a:gd name="connsiteY26" fmla="*/ 3169546 h 3175155"/>
              <a:gd name="connsiteX27" fmla="*/ 0 w 3135887"/>
              <a:gd name="connsiteY27" fmla="*/ 3175155 h 317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135887" h="3175155">
                <a:moveTo>
                  <a:pt x="3135887" y="0"/>
                </a:moveTo>
                <a:lnTo>
                  <a:pt x="3062960" y="100976"/>
                </a:lnTo>
                <a:lnTo>
                  <a:pt x="3023691" y="230002"/>
                </a:lnTo>
                <a:lnTo>
                  <a:pt x="3012471" y="325369"/>
                </a:lnTo>
                <a:lnTo>
                  <a:pt x="2984422" y="398296"/>
                </a:lnTo>
                <a:lnTo>
                  <a:pt x="2945153" y="448785"/>
                </a:lnTo>
                <a:lnTo>
                  <a:pt x="2928324" y="476834"/>
                </a:lnTo>
                <a:lnTo>
                  <a:pt x="2883445" y="600250"/>
                </a:lnTo>
                <a:lnTo>
                  <a:pt x="2816128" y="695617"/>
                </a:lnTo>
                <a:lnTo>
                  <a:pt x="2765639" y="813423"/>
                </a:lnTo>
                <a:lnTo>
                  <a:pt x="2647833" y="1015376"/>
                </a:lnTo>
                <a:lnTo>
                  <a:pt x="2496368" y="1335136"/>
                </a:lnTo>
                <a:lnTo>
                  <a:pt x="2389782" y="1559528"/>
                </a:lnTo>
                <a:lnTo>
                  <a:pt x="2300025" y="1671725"/>
                </a:lnTo>
                <a:lnTo>
                  <a:pt x="2176609" y="1929776"/>
                </a:lnTo>
                <a:lnTo>
                  <a:pt x="2041973" y="2142949"/>
                </a:lnTo>
                <a:lnTo>
                  <a:pt x="1890508" y="2344903"/>
                </a:lnTo>
                <a:lnTo>
                  <a:pt x="1834410" y="2412220"/>
                </a:lnTo>
                <a:lnTo>
                  <a:pt x="1744653" y="2507587"/>
                </a:lnTo>
                <a:lnTo>
                  <a:pt x="1604407" y="2687101"/>
                </a:lnTo>
                <a:lnTo>
                  <a:pt x="1413674" y="2832957"/>
                </a:lnTo>
                <a:lnTo>
                  <a:pt x="1234160" y="2950763"/>
                </a:lnTo>
                <a:lnTo>
                  <a:pt x="1037816" y="3057349"/>
                </a:lnTo>
                <a:lnTo>
                  <a:pt x="875131" y="3124667"/>
                </a:lnTo>
                <a:lnTo>
                  <a:pt x="667568" y="3158326"/>
                </a:lnTo>
                <a:lnTo>
                  <a:pt x="454395" y="3163936"/>
                </a:lnTo>
                <a:lnTo>
                  <a:pt x="207563" y="3169546"/>
                </a:lnTo>
                <a:lnTo>
                  <a:pt x="0" y="3175155"/>
                </a:lnTo>
              </a:path>
            </a:pathLst>
          </a:custGeom>
          <a:noFill/>
          <a:ln w="3810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273428" y="2891007"/>
            <a:ext cx="3147107" cy="2922714"/>
          </a:xfrm>
          <a:custGeom>
            <a:avLst/>
            <a:gdLst>
              <a:gd name="connsiteX0" fmla="*/ 3147107 w 3147107"/>
              <a:gd name="connsiteY0" fmla="*/ 0 h 2922714"/>
              <a:gd name="connsiteX1" fmla="*/ 3130278 w 3147107"/>
              <a:gd name="connsiteY1" fmla="*/ 84147 h 2922714"/>
              <a:gd name="connsiteX2" fmla="*/ 3046130 w 3147107"/>
              <a:gd name="connsiteY2" fmla="*/ 241222 h 2922714"/>
              <a:gd name="connsiteX3" fmla="*/ 2956373 w 3147107"/>
              <a:gd name="connsiteY3" fmla="*/ 426346 h 2922714"/>
              <a:gd name="connsiteX4" fmla="*/ 2844177 w 3147107"/>
              <a:gd name="connsiteY4" fmla="*/ 673178 h 2922714"/>
              <a:gd name="connsiteX5" fmla="*/ 2731981 w 3147107"/>
              <a:gd name="connsiteY5" fmla="*/ 897571 h 2922714"/>
              <a:gd name="connsiteX6" fmla="*/ 2631004 w 3147107"/>
              <a:gd name="connsiteY6" fmla="*/ 1110744 h 2922714"/>
              <a:gd name="connsiteX7" fmla="*/ 2530027 w 3147107"/>
              <a:gd name="connsiteY7" fmla="*/ 1295868 h 2922714"/>
              <a:gd name="connsiteX8" fmla="*/ 2417831 w 3147107"/>
              <a:gd name="connsiteY8" fmla="*/ 1520260 h 2922714"/>
              <a:gd name="connsiteX9" fmla="*/ 2288805 w 3147107"/>
              <a:gd name="connsiteY9" fmla="*/ 1761482 h 2922714"/>
              <a:gd name="connsiteX10" fmla="*/ 2176609 w 3147107"/>
              <a:gd name="connsiteY10" fmla="*/ 1952216 h 2922714"/>
              <a:gd name="connsiteX11" fmla="*/ 2019534 w 3147107"/>
              <a:gd name="connsiteY11" fmla="*/ 2187828 h 2922714"/>
              <a:gd name="connsiteX12" fmla="*/ 1845630 w 3147107"/>
              <a:gd name="connsiteY12" fmla="*/ 2372952 h 2922714"/>
              <a:gd name="connsiteX13" fmla="*/ 1682945 w 3147107"/>
              <a:gd name="connsiteY13" fmla="*/ 2530027 h 2922714"/>
              <a:gd name="connsiteX14" fmla="*/ 1531480 w 3147107"/>
              <a:gd name="connsiteY14" fmla="*/ 2631004 h 2922714"/>
              <a:gd name="connsiteX15" fmla="*/ 1172452 w 3147107"/>
              <a:gd name="connsiteY15" fmla="*/ 2799298 h 2922714"/>
              <a:gd name="connsiteX16" fmla="*/ 875132 w 3147107"/>
              <a:gd name="connsiteY16" fmla="*/ 2844177 h 2922714"/>
              <a:gd name="connsiteX17" fmla="*/ 678788 w 3147107"/>
              <a:gd name="connsiteY17" fmla="*/ 2905885 h 2922714"/>
              <a:gd name="connsiteX18" fmla="*/ 465615 w 3147107"/>
              <a:gd name="connsiteY18" fmla="*/ 2917104 h 2922714"/>
              <a:gd name="connsiteX19" fmla="*/ 0 w 3147107"/>
              <a:gd name="connsiteY19" fmla="*/ 2922714 h 292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147107" h="2922714">
                <a:moveTo>
                  <a:pt x="3147107" y="0"/>
                </a:moveTo>
                <a:lnTo>
                  <a:pt x="3130278" y="84147"/>
                </a:lnTo>
                <a:lnTo>
                  <a:pt x="3046130" y="241222"/>
                </a:lnTo>
                <a:lnTo>
                  <a:pt x="2956373" y="426346"/>
                </a:lnTo>
                <a:lnTo>
                  <a:pt x="2844177" y="673178"/>
                </a:lnTo>
                <a:lnTo>
                  <a:pt x="2731981" y="897571"/>
                </a:lnTo>
                <a:lnTo>
                  <a:pt x="2631004" y="1110744"/>
                </a:lnTo>
                <a:lnTo>
                  <a:pt x="2530027" y="1295868"/>
                </a:lnTo>
                <a:lnTo>
                  <a:pt x="2417831" y="1520260"/>
                </a:lnTo>
                <a:lnTo>
                  <a:pt x="2288805" y="1761482"/>
                </a:lnTo>
                <a:lnTo>
                  <a:pt x="2176609" y="1952216"/>
                </a:lnTo>
                <a:lnTo>
                  <a:pt x="2019534" y="2187828"/>
                </a:lnTo>
                <a:lnTo>
                  <a:pt x="1845630" y="2372952"/>
                </a:lnTo>
                <a:lnTo>
                  <a:pt x="1682945" y="2530027"/>
                </a:lnTo>
                <a:lnTo>
                  <a:pt x="1531480" y="2631004"/>
                </a:lnTo>
                <a:lnTo>
                  <a:pt x="1172452" y="2799298"/>
                </a:lnTo>
                <a:lnTo>
                  <a:pt x="875132" y="2844177"/>
                </a:lnTo>
                <a:lnTo>
                  <a:pt x="678788" y="2905885"/>
                </a:lnTo>
                <a:lnTo>
                  <a:pt x="465615" y="2917104"/>
                </a:lnTo>
                <a:lnTo>
                  <a:pt x="0" y="2922714"/>
                </a:lnTo>
              </a:path>
            </a:pathLst>
          </a:custGeom>
          <a:noFill/>
          <a:ln w="38100" cap="rnd">
            <a:solidFill>
              <a:schemeClr val="bg1">
                <a:lumMod val="6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282859" y="3356623"/>
            <a:ext cx="3132065" cy="2457100"/>
          </a:xfrm>
          <a:custGeom>
            <a:avLst/>
            <a:gdLst>
              <a:gd name="connsiteX0" fmla="*/ 2810518 w 2810518"/>
              <a:gd name="connsiteY0" fmla="*/ 0 h 2457099"/>
              <a:gd name="connsiteX1" fmla="*/ 2720761 w 2810518"/>
              <a:gd name="connsiteY1" fmla="*/ 0 h 2457099"/>
              <a:gd name="connsiteX2" fmla="*/ 2720761 w 2810518"/>
              <a:gd name="connsiteY2" fmla="*/ 117806 h 2457099"/>
              <a:gd name="connsiteX3" fmla="*/ 2681492 w 2810518"/>
              <a:gd name="connsiteY3" fmla="*/ 112196 h 2457099"/>
              <a:gd name="connsiteX4" fmla="*/ 2675883 w 2810518"/>
              <a:gd name="connsiteY4" fmla="*/ 319759 h 2457099"/>
              <a:gd name="connsiteX5" fmla="*/ 2602955 w 2810518"/>
              <a:gd name="connsiteY5" fmla="*/ 325369 h 2457099"/>
              <a:gd name="connsiteX6" fmla="*/ 2597345 w 2810518"/>
              <a:gd name="connsiteY6" fmla="*/ 398297 h 2457099"/>
              <a:gd name="connsiteX7" fmla="*/ 2574906 w 2810518"/>
              <a:gd name="connsiteY7" fmla="*/ 398297 h 2457099"/>
              <a:gd name="connsiteX8" fmla="*/ 2574906 w 2810518"/>
              <a:gd name="connsiteY8" fmla="*/ 465615 h 2457099"/>
              <a:gd name="connsiteX9" fmla="*/ 2535637 w 2810518"/>
              <a:gd name="connsiteY9" fmla="*/ 465615 h 2457099"/>
              <a:gd name="connsiteX10" fmla="*/ 2530027 w 2810518"/>
              <a:gd name="connsiteY10" fmla="*/ 504883 h 2457099"/>
              <a:gd name="connsiteX11" fmla="*/ 2501978 w 2810518"/>
              <a:gd name="connsiteY11" fmla="*/ 504883 h 2457099"/>
              <a:gd name="connsiteX12" fmla="*/ 2473929 w 2810518"/>
              <a:gd name="connsiteY12" fmla="*/ 611470 h 2457099"/>
              <a:gd name="connsiteX13" fmla="*/ 2440270 w 2810518"/>
              <a:gd name="connsiteY13" fmla="*/ 617080 h 2457099"/>
              <a:gd name="connsiteX14" fmla="*/ 2429051 w 2810518"/>
              <a:gd name="connsiteY14" fmla="*/ 701227 h 2457099"/>
              <a:gd name="connsiteX15" fmla="*/ 2429051 w 2810518"/>
              <a:gd name="connsiteY15" fmla="*/ 740496 h 2457099"/>
              <a:gd name="connsiteX16" fmla="*/ 2429051 w 2810518"/>
              <a:gd name="connsiteY16" fmla="*/ 740496 h 2457099"/>
              <a:gd name="connsiteX17" fmla="*/ 2361733 w 2810518"/>
              <a:gd name="connsiteY17" fmla="*/ 774154 h 2457099"/>
              <a:gd name="connsiteX18" fmla="*/ 2339294 w 2810518"/>
              <a:gd name="connsiteY18" fmla="*/ 779764 h 2457099"/>
              <a:gd name="connsiteX19" fmla="*/ 2328074 w 2810518"/>
              <a:gd name="connsiteY19" fmla="*/ 807813 h 2457099"/>
              <a:gd name="connsiteX20" fmla="*/ 2294415 w 2810518"/>
              <a:gd name="connsiteY20" fmla="*/ 830253 h 2457099"/>
              <a:gd name="connsiteX21" fmla="*/ 2288805 w 2810518"/>
              <a:gd name="connsiteY21" fmla="*/ 891961 h 2457099"/>
              <a:gd name="connsiteX22" fmla="*/ 2283195 w 2810518"/>
              <a:gd name="connsiteY22" fmla="*/ 914400 h 2457099"/>
              <a:gd name="connsiteX23" fmla="*/ 2271976 w 2810518"/>
              <a:gd name="connsiteY23" fmla="*/ 981718 h 2457099"/>
              <a:gd name="connsiteX24" fmla="*/ 2249537 w 2810518"/>
              <a:gd name="connsiteY24" fmla="*/ 1015376 h 2457099"/>
              <a:gd name="connsiteX25" fmla="*/ 2249537 w 2810518"/>
              <a:gd name="connsiteY25" fmla="*/ 1054645 h 2457099"/>
              <a:gd name="connsiteX26" fmla="*/ 2204658 w 2810518"/>
              <a:gd name="connsiteY26" fmla="*/ 1189281 h 2457099"/>
              <a:gd name="connsiteX27" fmla="*/ 2193438 w 2810518"/>
              <a:gd name="connsiteY27" fmla="*/ 1245379 h 2457099"/>
              <a:gd name="connsiteX28" fmla="*/ 2159780 w 2810518"/>
              <a:gd name="connsiteY28" fmla="*/ 1239769 h 2457099"/>
              <a:gd name="connsiteX29" fmla="*/ 2103681 w 2810518"/>
              <a:gd name="connsiteY29" fmla="*/ 1312697 h 2457099"/>
              <a:gd name="connsiteX30" fmla="*/ 2098072 w 2810518"/>
              <a:gd name="connsiteY30" fmla="*/ 1385624 h 2457099"/>
              <a:gd name="connsiteX31" fmla="*/ 2047583 w 2810518"/>
              <a:gd name="connsiteY31" fmla="*/ 1424893 h 2457099"/>
              <a:gd name="connsiteX32" fmla="*/ 2025144 w 2810518"/>
              <a:gd name="connsiteY32" fmla="*/ 1413673 h 2457099"/>
              <a:gd name="connsiteX33" fmla="*/ 1912948 w 2810518"/>
              <a:gd name="connsiteY33" fmla="*/ 1525870 h 2457099"/>
              <a:gd name="connsiteX34" fmla="*/ 1873679 w 2810518"/>
              <a:gd name="connsiteY34" fmla="*/ 1570748 h 2457099"/>
              <a:gd name="connsiteX35" fmla="*/ 1834410 w 2810518"/>
              <a:gd name="connsiteY35" fmla="*/ 1643676 h 2457099"/>
              <a:gd name="connsiteX36" fmla="*/ 1783922 w 2810518"/>
              <a:gd name="connsiteY36" fmla="*/ 1733433 h 2457099"/>
              <a:gd name="connsiteX37" fmla="*/ 1733433 w 2810518"/>
              <a:gd name="connsiteY37" fmla="*/ 1733433 h 2457099"/>
              <a:gd name="connsiteX38" fmla="*/ 1722214 w 2810518"/>
              <a:gd name="connsiteY38" fmla="*/ 1789531 h 2457099"/>
              <a:gd name="connsiteX39" fmla="*/ 1649286 w 2810518"/>
              <a:gd name="connsiteY39" fmla="*/ 1840019 h 2457099"/>
              <a:gd name="connsiteX40" fmla="*/ 1559529 w 2810518"/>
              <a:gd name="connsiteY40" fmla="*/ 1912947 h 2457099"/>
              <a:gd name="connsiteX41" fmla="*/ 1509041 w 2810518"/>
              <a:gd name="connsiteY41" fmla="*/ 1952216 h 2457099"/>
              <a:gd name="connsiteX42" fmla="*/ 1475382 w 2810518"/>
              <a:gd name="connsiteY42" fmla="*/ 1980265 h 2457099"/>
              <a:gd name="connsiteX43" fmla="*/ 1436113 w 2810518"/>
              <a:gd name="connsiteY43" fmla="*/ 2058802 h 2457099"/>
              <a:gd name="connsiteX44" fmla="*/ 1363186 w 2810518"/>
              <a:gd name="connsiteY44" fmla="*/ 2109291 h 2457099"/>
              <a:gd name="connsiteX45" fmla="*/ 1262209 w 2810518"/>
              <a:gd name="connsiteY45" fmla="*/ 2142949 h 2457099"/>
              <a:gd name="connsiteX46" fmla="*/ 1234160 w 2810518"/>
              <a:gd name="connsiteY46" fmla="*/ 2137340 h 2457099"/>
              <a:gd name="connsiteX47" fmla="*/ 1178062 w 2810518"/>
              <a:gd name="connsiteY47" fmla="*/ 2215877 h 2457099"/>
              <a:gd name="connsiteX48" fmla="*/ 1127573 w 2810518"/>
              <a:gd name="connsiteY48" fmla="*/ 2271975 h 2457099"/>
              <a:gd name="connsiteX49" fmla="*/ 1093914 w 2810518"/>
              <a:gd name="connsiteY49" fmla="*/ 2277585 h 2457099"/>
              <a:gd name="connsiteX50" fmla="*/ 1043426 w 2810518"/>
              <a:gd name="connsiteY50" fmla="*/ 2333683 h 2457099"/>
              <a:gd name="connsiteX51" fmla="*/ 992938 w 2810518"/>
              <a:gd name="connsiteY51" fmla="*/ 2339293 h 2457099"/>
              <a:gd name="connsiteX52" fmla="*/ 959279 w 2810518"/>
              <a:gd name="connsiteY52" fmla="*/ 2356123 h 2457099"/>
              <a:gd name="connsiteX53" fmla="*/ 931230 w 2810518"/>
              <a:gd name="connsiteY53" fmla="*/ 2356123 h 2457099"/>
              <a:gd name="connsiteX54" fmla="*/ 897571 w 2810518"/>
              <a:gd name="connsiteY54" fmla="*/ 2372952 h 2457099"/>
              <a:gd name="connsiteX55" fmla="*/ 847083 w 2810518"/>
              <a:gd name="connsiteY55" fmla="*/ 2372952 h 2457099"/>
              <a:gd name="connsiteX56" fmla="*/ 813424 w 2810518"/>
              <a:gd name="connsiteY56" fmla="*/ 2395391 h 2457099"/>
              <a:gd name="connsiteX57" fmla="*/ 757326 w 2810518"/>
              <a:gd name="connsiteY57" fmla="*/ 2395391 h 2457099"/>
              <a:gd name="connsiteX58" fmla="*/ 740496 w 2810518"/>
              <a:gd name="connsiteY58" fmla="*/ 2406611 h 2457099"/>
              <a:gd name="connsiteX59" fmla="*/ 695618 w 2810518"/>
              <a:gd name="connsiteY59" fmla="*/ 2406611 h 2457099"/>
              <a:gd name="connsiteX60" fmla="*/ 661959 w 2810518"/>
              <a:gd name="connsiteY60" fmla="*/ 2417830 h 2457099"/>
              <a:gd name="connsiteX61" fmla="*/ 589031 w 2810518"/>
              <a:gd name="connsiteY61" fmla="*/ 2423440 h 2457099"/>
              <a:gd name="connsiteX62" fmla="*/ 577811 w 2810518"/>
              <a:gd name="connsiteY62" fmla="*/ 2440270 h 2457099"/>
              <a:gd name="connsiteX63" fmla="*/ 521713 w 2810518"/>
              <a:gd name="connsiteY63" fmla="*/ 2440270 h 2457099"/>
              <a:gd name="connsiteX64" fmla="*/ 465615 w 2810518"/>
              <a:gd name="connsiteY64" fmla="*/ 2434660 h 2457099"/>
              <a:gd name="connsiteX65" fmla="*/ 465615 w 2810518"/>
              <a:gd name="connsiteY65" fmla="*/ 2451489 h 2457099"/>
              <a:gd name="connsiteX66" fmla="*/ 375858 w 2810518"/>
              <a:gd name="connsiteY66" fmla="*/ 2451489 h 2457099"/>
              <a:gd name="connsiteX67" fmla="*/ 302930 w 2810518"/>
              <a:gd name="connsiteY67" fmla="*/ 2451489 h 2457099"/>
              <a:gd name="connsiteX68" fmla="*/ 0 w 2810518"/>
              <a:gd name="connsiteY68" fmla="*/ 2457099 h 2457099"/>
              <a:gd name="connsiteX0" fmla="*/ 3101920 w 3101920"/>
              <a:gd name="connsiteY0" fmla="*/ 0 h 2467148"/>
              <a:gd name="connsiteX1" fmla="*/ 3012163 w 3101920"/>
              <a:gd name="connsiteY1" fmla="*/ 0 h 2467148"/>
              <a:gd name="connsiteX2" fmla="*/ 3012163 w 3101920"/>
              <a:gd name="connsiteY2" fmla="*/ 117806 h 2467148"/>
              <a:gd name="connsiteX3" fmla="*/ 2972894 w 3101920"/>
              <a:gd name="connsiteY3" fmla="*/ 112196 h 2467148"/>
              <a:gd name="connsiteX4" fmla="*/ 2967285 w 3101920"/>
              <a:gd name="connsiteY4" fmla="*/ 319759 h 2467148"/>
              <a:gd name="connsiteX5" fmla="*/ 2894357 w 3101920"/>
              <a:gd name="connsiteY5" fmla="*/ 325369 h 2467148"/>
              <a:gd name="connsiteX6" fmla="*/ 2888747 w 3101920"/>
              <a:gd name="connsiteY6" fmla="*/ 398297 h 2467148"/>
              <a:gd name="connsiteX7" fmla="*/ 2866308 w 3101920"/>
              <a:gd name="connsiteY7" fmla="*/ 398297 h 2467148"/>
              <a:gd name="connsiteX8" fmla="*/ 2866308 w 3101920"/>
              <a:gd name="connsiteY8" fmla="*/ 465615 h 2467148"/>
              <a:gd name="connsiteX9" fmla="*/ 2827039 w 3101920"/>
              <a:gd name="connsiteY9" fmla="*/ 465615 h 2467148"/>
              <a:gd name="connsiteX10" fmla="*/ 2821429 w 3101920"/>
              <a:gd name="connsiteY10" fmla="*/ 504883 h 2467148"/>
              <a:gd name="connsiteX11" fmla="*/ 2793380 w 3101920"/>
              <a:gd name="connsiteY11" fmla="*/ 504883 h 2467148"/>
              <a:gd name="connsiteX12" fmla="*/ 2765331 w 3101920"/>
              <a:gd name="connsiteY12" fmla="*/ 611470 h 2467148"/>
              <a:gd name="connsiteX13" fmla="*/ 2731672 w 3101920"/>
              <a:gd name="connsiteY13" fmla="*/ 617080 h 2467148"/>
              <a:gd name="connsiteX14" fmla="*/ 2720453 w 3101920"/>
              <a:gd name="connsiteY14" fmla="*/ 701227 h 2467148"/>
              <a:gd name="connsiteX15" fmla="*/ 2720453 w 3101920"/>
              <a:gd name="connsiteY15" fmla="*/ 740496 h 2467148"/>
              <a:gd name="connsiteX16" fmla="*/ 2720453 w 3101920"/>
              <a:gd name="connsiteY16" fmla="*/ 740496 h 2467148"/>
              <a:gd name="connsiteX17" fmla="*/ 2653135 w 3101920"/>
              <a:gd name="connsiteY17" fmla="*/ 774154 h 2467148"/>
              <a:gd name="connsiteX18" fmla="*/ 2630696 w 3101920"/>
              <a:gd name="connsiteY18" fmla="*/ 779764 h 2467148"/>
              <a:gd name="connsiteX19" fmla="*/ 2619476 w 3101920"/>
              <a:gd name="connsiteY19" fmla="*/ 807813 h 2467148"/>
              <a:gd name="connsiteX20" fmla="*/ 2585817 w 3101920"/>
              <a:gd name="connsiteY20" fmla="*/ 830253 h 2467148"/>
              <a:gd name="connsiteX21" fmla="*/ 2580207 w 3101920"/>
              <a:gd name="connsiteY21" fmla="*/ 891961 h 2467148"/>
              <a:gd name="connsiteX22" fmla="*/ 2574597 w 3101920"/>
              <a:gd name="connsiteY22" fmla="*/ 914400 h 2467148"/>
              <a:gd name="connsiteX23" fmla="*/ 2563378 w 3101920"/>
              <a:gd name="connsiteY23" fmla="*/ 981718 h 2467148"/>
              <a:gd name="connsiteX24" fmla="*/ 2540939 w 3101920"/>
              <a:gd name="connsiteY24" fmla="*/ 1015376 h 2467148"/>
              <a:gd name="connsiteX25" fmla="*/ 2540939 w 3101920"/>
              <a:gd name="connsiteY25" fmla="*/ 1054645 h 2467148"/>
              <a:gd name="connsiteX26" fmla="*/ 2496060 w 3101920"/>
              <a:gd name="connsiteY26" fmla="*/ 1189281 h 2467148"/>
              <a:gd name="connsiteX27" fmla="*/ 2484840 w 3101920"/>
              <a:gd name="connsiteY27" fmla="*/ 1245379 h 2467148"/>
              <a:gd name="connsiteX28" fmla="*/ 2451182 w 3101920"/>
              <a:gd name="connsiteY28" fmla="*/ 1239769 h 2467148"/>
              <a:gd name="connsiteX29" fmla="*/ 2395083 w 3101920"/>
              <a:gd name="connsiteY29" fmla="*/ 1312697 h 2467148"/>
              <a:gd name="connsiteX30" fmla="*/ 2389474 w 3101920"/>
              <a:gd name="connsiteY30" fmla="*/ 1385624 h 2467148"/>
              <a:gd name="connsiteX31" fmla="*/ 2338985 w 3101920"/>
              <a:gd name="connsiteY31" fmla="*/ 1424893 h 2467148"/>
              <a:gd name="connsiteX32" fmla="*/ 2316546 w 3101920"/>
              <a:gd name="connsiteY32" fmla="*/ 1413673 h 2467148"/>
              <a:gd name="connsiteX33" fmla="*/ 2204350 w 3101920"/>
              <a:gd name="connsiteY33" fmla="*/ 1525870 h 2467148"/>
              <a:gd name="connsiteX34" fmla="*/ 2165081 w 3101920"/>
              <a:gd name="connsiteY34" fmla="*/ 1570748 h 2467148"/>
              <a:gd name="connsiteX35" fmla="*/ 2125812 w 3101920"/>
              <a:gd name="connsiteY35" fmla="*/ 1643676 h 2467148"/>
              <a:gd name="connsiteX36" fmla="*/ 2075324 w 3101920"/>
              <a:gd name="connsiteY36" fmla="*/ 1733433 h 2467148"/>
              <a:gd name="connsiteX37" fmla="*/ 2024835 w 3101920"/>
              <a:gd name="connsiteY37" fmla="*/ 1733433 h 2467148"/>
              <a:gd name="connsiteX38" fmla="*/ 2013616 w 3101920"/>
              <a:gd name="connsiteY38" fmla="*/ 1789531 h 2467148"/>
              <a:gd name="connsiteX39" fmla="*/ 1940688 w 3101920"/>
              <a:gd name="connsiteY39" fmla="*/ 1840019 h 2467148"/>
              <a:gd name="connsiteX40" fmla="*/ 1850931 w 3101920"/>
              <a:gd name="connsiteY40" fmla="*/ 1912947 h 2467148"/>
              <a:gd name="connsiteX41" fmla="*/ 1800443 w 3101920"/>
              <a:gd name="connsiteY41" fmla="*/ 1952216 h 2467148"/>
              <a:gd name="connsiteX42" fmla="*/ 1766784 w 3101920"/>
              <a:gd name="connsiteY42" fmla="*/ 1980265 h 2467148"/>
              <a:gd name="connsiteX43" fmla="*/ 1727515 w 3101920"/>
              <a:gd name="connsiteY43" fmla="*/ 2058802 h 2467148"/>
              <a:gd name="connsiteX44" fmla="*/ 1654588 w 3101920"/>
              <a:gd name="connsiteY44" fmla="*/ 2109291 h 2467148"/>
              <a:gd name="connsiteX45" fmla="*/ 1553611 w 3101920"/>
              <a:gd name="connsiteY45" fmla="*/ 2142949 h 2467148"/>
              <a:gd name="connsiteX46" fmla="*/ 1525562 w 3101920"/>
              <a:gd name="connsiteY46" fmla="*/ 2137340 h 2467148"/>
              <a:gd name="connsiteX47" fmla="*/ 1469464 w 3101920"/>
              <a:gd name="connsiteY47" fmla="*/ 2215877 h 2467148"/>
              <a:gd name="connsiteX48" fmla="*/ 1418975 w 3101920"/>
              <a:gd name="connsiteY48" fmla="*/ 2271975 h 2467148"/>
              <a:gd name="connsiteX49" fmla="*/ 1385316 w 3101920"/>
              <a:gd name="connsiteY49" fmla="*/ 2277585 h 2467148"/>
              <a:gd name="connsiteX50" fmla="*/ 1334828 w 3101920"/>
              <a:gd name="connsiteY50" fmla="*/ 2333683 h 2467148"/>
              <a:gd name="connsiteX51" fmla="*/ 1284340 w 3101920"/>
              <a:gd name="connsiteY51" fmla="*/ 2339293 h 2467148"/>
              <a:gd name="connsiteX52" fmla="*/ 1250681 w 3101920"/>
              <a:gd name="connsiteY52" fmla="*/ 2356123 h 2467148"/>
              <a:gd name="connsiteX53" fmla="*/ 1222632 w 3101920"/>
              <a:gd name="connsiteY53" fmla="*/ 2356123 h 2467148"/>
              <a:gd name="connsiteX54" fmla="*/ 1188973 w 3101920"/>
              <a:gd name="connsiteY54" fmla="*/ 2372952 h 2467148"/>
              <a:gd name="connsiteX55" fmla="*/ 1138485 w 3101920"/>
              <a:gd name="connsiteY55" fmla="*/ 2372952 h 2467148"/>
              <a:gd name="connsiteX56" fmla="*/ 1104826 w 3101920"/>
              <a:gd name="connsiteY56" fmla="*/ 2395391 h 2467148"/>
              <a:gd name="connsiteX57" fmla="*/ 1048728 w 3101920"/>
              <a:gd name="connsiteY57" fmla="*/ 2395391 h 2467148"/>
              <a:gd name="connsiteX58" fmla="*/ 1031898 w 3101920"/>
              <a:gd name="connsiteY58" fmla="*/ 2406611 h 2467148"/>
              <a:gd name="connsiteX59" fmla="*/ 987020 w 3101920"/>
              <a:gd name="connsiteY59" fmla="*/ 2406611 h 2467148"/>
              <a:gd name="connsiteX60" fmla="*/ 953361 w 3101920"/>
              <a:gd name="connsiteY60" fmla="*/ 2417830 h 2467148"/>
              <a:gd name="connsiteX61" fmla="*/ 880433 w 3101920"/>
              <a:gd name="connsiteY61" fmla="*/ 2423440 h 2467148"/>
              <a:gd name="connsiteX62" fmla="*/ 869213 w 3101920"/>
              <a:gd name="connsiteY62" fmla="*/ 2440270 h 2467148"/>
              <a:gd name="connsiteX63" fmla="*/ 813115 w 3101920"/>
              <a:gd name="connsiteY63" fmla="*/ 2440270 h 2467148"/>
              <a:gd name="connsiteX64" fmla="*/ 757017 w 3101920"/>
              <a:gd name="connsiteY64" fmla="*/ 2434660 h 2467148"/>
              <a:gd name="connsiteX65" fmla="*/ 757017 w 3101920"/>
              <a:gd name="connsiteY65" fmla="*/ 2451489 h 2467148"/>
              <a:gd name="connsiteX66" fmla="*/ 667260 w 3101920"/>
              <a:gd name="connsiteY66" fmla="*/ 2451489 h 2467148"/>
              <a:gd name="connsiteX67" fmla="*/ 594332 w 3101920"/>
              <a:gd name="connsiteY67" fmla="*/ 2451489 h 2467148"/>
              <a:gd name="connsiteX68" fmla="*/ 0 w 3101920"/>
              <a:gd name="connsiteY68" fmla="*/ 2467148 h 2467148"/>
              <a:gd name="connsiteX0" fmla="*/ 3132065 w 3132065"/>
              <a:gd name="connsiteY0" fmla="*/ 0 h 2457100"/>
              <a:gd name="connsiteX1" fmla="*/ 3042308 w 3132065"/>
              <a:gd name="connsiteY1" fmla="*/ 0 h 2457100"/>
              <a:gd name="connsiteX2" fmla="*/ 3042308 w 3132065"/>
              <a:gd name="connsiteY2" fmla="*/ 117806 h 2457100"/>
              <a:gd name="connsiteX3" fmla="*/ 3003039 w 3132065"/>
              <a:gd name="connsiteY3" fmla="*/ 112196 h 2457100"/>
              <a:gd name="connsiteX4" fmla="*/ 2997430 w 3132065"/>
              <a:gd name="connsiteY4" fmla="*/ 319759 h 2457100"/>
              <a:gd name="connsiteX5" fmla="*/ 2924502 w 3132065"/>
              <a:gd name="connsiteY5" fmla="*/ 325369 h 2457100"/>
              <a:gd name="connsiteX6" fmla="*/ 2918892 w 3132065"/>
              <a:gd name="connsiteY6" fmla="*/ 398297 h 2457100"/>
              <a:gd name="connsiteX7" fmla="*/ 2896453 w 3132065"/>
              <a:gd name="connsiteY7" fmla="*/ 398297 h 2457100"/>
              <a:gd name="connsiteX8" fmla="*/ 2896453 w 3132065"/>
              <a:gd name="connsiteY8" fmla="*/ 465615 h 2457100"/>
              <a:gd name="connsiteX9" fmla="*/ 2857184 w 3132065"/>
              <a:gd name="connsiteY9" fmla="*/ 465615 h 2457100"/>
              <a:gd name="connsiteX10" fmla="*/ 2851574 w 3132065"/>
              <a:gd name="connsiteY10" fmla="*/ 504883 h 2457100"/>
              <a:gd name="connsiteX11" fmla="*/ 2823525 w 3132065"/>
              <a:gd name="connsiteY11" fmla="*/ 504883 h 2457100"/>
              <a:gd name="connsiteX12" fmla="*/ 2795476 w 3132065"/>
              <a:gd name="connsiteY12" fmla="*/ 611470 h 2457100"/>
              <a:gd name="connsiteX13" fmla="*/ 2761817 w 3132065"/>
              <a:gd name="connsiteY13" fmla="*/ 617080 h 2457100"/>
              <a:gd name="connsiteX14" fmla="*/ 2750598 w 3132065"/>
              <a:gd name="connsiteY14" fmla="*/ 701227 h 2457100"/>
              <a:gd name="connsiteX15" fmla="*/ 2750598 w 3132065"/>
              <a:gd name="connsiteY15" fmla="*/ 740496 h 2457100"/>
              <a:gd name="connsiteX16" fmla="*/ 2750598 w 3132065"/>
              <a:gd name="connsiteY16" fmla="*/ 740496 h 2457100"/>
              <a:gd name="connsiteX17" fmla="*/ 2683280 w 3132065"/>
              <a:gd name="connsiteY17" fmla="*/ 774154 h 2457100"/>
              <a:gd name="connsiteX18" fmla="*/ 2660841 w 3132065"/>
              <a:gd name="connsiteY18" fmla="*/ 779764 h 2457100"/>
              <a:gd name="connsiteX19" fmla="*/ 2649621 w 3132065"/>
              <a:gd name="connsiteY19" fmla="*/ 807813 h 2457100"/>
              <a:gd name="connsiteX20" fmla="*/ 2615962 w 3132065"/>
              <a:gd name="connsiteY20" fmla="*/ 830253 h 2457100"/>
              <a:gd name="connsiteX21" fmla="*/ 2610352 w 3132065"/>
              <a:gd name="connsiteY21" fmla="*/ 891961 h 2457100"/>
              <a:gd name="connsiteX22" fmla="*/ 2604742 w 3132065"/>
              <a:gd name="connsiteY22" fmla="*/ 914400 h 2457100"/>
              <a:gd name="connsiteX23" fmla="*/ 2593523 w 3132065"/>
              <a:gd name="connsiteY23" fmla="*/ 981718 h 2457100"/>
              <a:gd name="connsiteX24" fmla="*/ 2571084 w 3132065"/>
              <a:gd name="connsiteY24" fmla="*/ 1015376 h 2457100"/>
              <a:gd name="connsiteX25" fmla="*/ 2571084 w 3132065"/>
              <a:gd name="connsiteY25" fmla="*/ 1054645 h 2457100"/>
              <a:gd name="connsiteX26" fmla="*/ 2526205 w 3132065"/>
              <a:gd name="connsiteY26" fmla="*/ 1189281 h 2457100"/>
              <a:gd name="connsiteX27" fmla="*/ 2514985 w 3132065"/>
              <a:gd name="connsiteY27" fmla="*/ 1245379 h 2457100"/>
              <a:gd name="connsiteX28" fmla="*/ 2481327 w 3132065"/>
              <a:gd name="connsiteY28" fmla="*/ 1239769 h 2457100"/>
              <a:gd name="connsiteX29" fmla="*/ 2425228 w 3132065"/>
              <a:gd name="connsiteY29" fmla="*/ 1312697 h 2457100"/>
              <a:gd name="connsiteX30" fmla="*/ 2419619 w 3132065"/>
              <a:gd name="connsiteY30" fmla="*/ 1385624 h 2457100"/>
              <a:gd name="connsiteX31" fmla="*/ 2369130 w 3132065"/>
              <a:gd name="connsiteY31" fmla="*/ 1424893 h 2457100"/>
              <a:gd name="connsiteX32" fmla="*/ 2346691 w 3132065"/>
              <a:gd name="connsiteY32" fmla="*/ 1413673 h 2457100"/>
              <a:gd name="connsiteX33" fmla="*/ 2234495 w 3132065"/>
              <a:gd name="connsiteY33" fmla="*/ 1525870 h 2457100"/>
              <a:gd name="connsiteX34" fmla="*/ 2195226 w 3132065"/>
              <a:gd name="connsiteY34" fmla="*/ 1570748 h 2457100"/>
              <a:gd name="connsiteX35" fmla="*/ 2155957 w 3132065"/>
              <a:gd name="connsiteY35" fmla="*/ 1643676 h 2457100"/>
              <a:gd name="connsiteX36" fmla="*/ 2105469 w 3132065"/>
              <a:gd name="connsiteY36" fmla="*/ 1733433 h 2457100"/>
              <a:gd name="connsiteX37" fmla="*/ 2054980 w 3132065"/>
              <a:gd name="connsiteY37" fmla="*/ 1733433 h 2457100"/>
              <a:gd name="connsiteX38" fmla="*/ 2043761 w 3132065"/>
              <a:gd name="connsiteY38" fmla="*/ 1789531 h 2457100"/>
              <a:gd name="connsiteX39" fmla="*/ 1970833 w 3132065"/>
              <a:gd name="connsiteY39" fmla="*/ 1840019 h 2457100"/>
              <a:gd name="connsiteX40" fmla="*/ 1881076 w 3132065"/>
              <a:gd name="connsiteY40" fmla="*/ 1912947 h 2457100"/>
              <a:gd name="connsiteX41" fmla="*/ 1830588 w 3132065"/>
              <a:gd name="connsiteY41" fmla="*/ 1952216 h 2457100"/>
              <a:gd name="connsiteX42" fmla="*/ 1796929 w 3132065"/>
              <a:gd name="connsiteY42" fmla="*/ 1980265 h 2457100"/>
              <a:gd name="connsiteX43" fmla="*/ 1757660 w 3132065"/>
              <a:gd name="connsiteY43" fmla="*/ 2058802 h 2457100"/>
              <a:gd name="connsiteX44" fmla="*/ 1684733 w 3132065"/>
              <a:gd name="connsiteY44" fmla="*/ 2109291 h 2457100"/>
              <a:gd name="connsiteX45" fmla="*/ 1583756 w 3132065"/>
              <a:gd name="connsiteY45" fmla="*/ 2142949 h 2457100"/>
              <a:gd name="connsiteX46" fmla="*/ 1555707 w 3132065"/>
              <a:gd name="connsiteY46" fmla="*/ 2137340 h 2457100"/>
              <a:gd name="connsiteX47" fmla="*/ 1499609 w 3132065"/>
              <a:gd name="connsiteY47" fmla="*/ 2215877 h 2457100"/>
              <a:gd name="connsiteX48" fmla="*/ 1449120 w 3132065"/>
              <a:gd name="connsiteY48" fmla="*/ 2271975 h 2457100"/>
              <a:gd name="connsiteX49" fmla="*/ 1415461 w 3132065"/>
              <a:gd name="connsiteY49" fmla="*/ 2277585 h 2457100"/>
              <a:gd name="connsiteX50" fmla="*/ 1364973 w 3132065"/>
              <a:gd name="connsiteY50" fmla="*/ 2333683 h 2457100"/>
              <a:gd name="connsiteX51" fmla="*/ 1314485 w 3132065"/>
              <a:gd name="connsiteY51" fmla="*/ 2339293 h 2457100"/>
              <a:gd name="connsiteX52" fmla="*/ 1280826 w 3132065"/>
              <a:gd name="connsiteY52" fmla="*/ 2356123 h 2457100"/>
              <a:gd name="connsiteX53" fmla="*/ 1252777 w 3132065"/>
              <a:gd name="connsiteY53" fmla="*/ 2356123 h 2457100"/>
              <a:gd name="connsiteX54" fmla="*/ 1219118 w 3132065"/>
              <a:gd name="connsiteY54" fmla="*/ 2372952 h 2457100"/>
              <a:gd name="connsiteX55" fmla="*/ 1168630 w 3132065"/>
              <a:gd name="connsiteY55" fmla="*/ 2372952 h 2457100"/>
              <a:gd name="connsiteX56" fmla="*/ 1134971 w 3132065"/>
              <a:gd name="connsiteY56" fmla="*/ 2395391 h 2457100"/>
              <a:gd name="connsiteX57" fmla="*/ 1078873 w 3132065"/>
              <a:gd name="connsiteY57" fmla="*/ 2395391 h 2457100"/>
              <a:gd name="connsiteX58" fmla="*/ 1062043 w 3132065"/>
              <a:gd name="connsiteY58" fmla="*/ 2406611 h 2457100"/>
              <a:gd name="connsiteX59" fmla="*/ 1017165 w 3132065"/>
              <a:gd name="connsiteY59" fmla="*/ 2406611 h 2457100"/>
              <a:gd name="connsiteX60" fmla="*/ 983506 w 3132065"/>
              <a:gd name="connsiteY60" fmla="*/ 2417830 h 2457100"/>
              <a:gd name="connsiteX61" fmla="*/ 910578 w 3132065"/>
              <a:gd name="connsiteY61" fmla="*/ 2423440 h 2457100"/>
              <a:gd name="connsiteX62" fmla="*/ 899358 w 3132065"/>
              <a:gd name="connsiteY62" fmla="*/ 2440270 h 2457100"/>
              <a:gd name="connsiteX63" fmla="*/ 843260 w 3132065"/>
              <a:gd name="connsiteY63" fmla="*/ 2440270 h 2457100"/>
              <a:gd name="connsiteX64" fmla="*/ 787162 w 3132065"/>
              <a:gd name="connsiteY64" fmla="*/ 2434660 h 2457100"/>
              <a:gd name="connsiteX65" fmla="*/ 787162 w 3132065"/>
              <a:gd name="connsiteY65" fmla="*/ 2451489 h 2457100"/>
              <a:gd name="connsiteX66" fmla="*/ 697405 w 3132065"/>
              <a:gd name="connsiteY66" fmla="*/ 2451489 h 2457100"/>
              <a:gd name="connsiteX67" fmla="*/ 624477 w 3132065"/>
              <a:gd name="connsiteY67" fmla="*/ 2451489 h 2457100"/>
              <a:gd name="connsiteX68" fmla="*/ 0 w 3132065"/>
              <a:gd name="connsiteY68" fmla="*/ 2457100 h 2457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132065" h="2457100">
                <a:moveTo>
                  <a:pt x="3132065" y="0"/>
                </a:moveTo>
                <a:lnTo>
                  <a:pt x="3042308" y="0"/>
                </a:lnTo>
                <a:lnTo>
                  <a:pt x="3042308" y="117806"/>
                </a:lnTo>
                <a:lnTo>
                  <a:pt x="3003039" y="112196"/>
                </a:lnTo>
                <a:lnTo>
                  <a:pt x="2997430" y="319759"/>
                </a:lnTo>
                <a:lnTo>
                  <a:pt x="2924502" y="325369"/>
                </a:lnTo>
                <a:lnTo>
                  <a:pt x="2918892" y="398297"/>
                </a:lnTo>
                <a:lnTo>
                  <a:pt x="2896453" y="398297"/>
                </a:lnTo>
                <a:lnTo>
                  <a:pt x="2896453" y="465615"/>
                </a:lnTo>
                <a:lnTo>
                  <a:pt x="2857184" y="465615"/>
                </a:lnTo>
                <a:lnTo>
                  <a:pt x="2851574" y="504883"/>
                </a:lnTo>
                <a:lnTo>
                  <a:pt x="2823525" y="504883"/>
                </a:lnTo>
                <a:lnTo>
                  <a:pt x="2795476" y="611470"/>
                </a:lnTo>
                <a:lnTo>
                  <a:pt x="2761817" y="617080"/>
                </a:lnTo>
                <a:lnTo>
                  <a:pt x="2750598" y="701227"/>
                </a:lnTo>
                <a:lnTo>
                  <a:pt x="2750598" y="740496"/>
                </a:lnTo>
                <a:lnTo>
                  <a:pt x="2750598" y="740496"/>
                </a:lnTo>
                <a:lnTo>
                  <a:pt x="2683280" y="774154"/>
                </a:lnTo>
                <a:lnTo>
                  <a:pt x="2660841" y="779764"/>
                </a:lnTo>
                <a:lnTo>
                  <a:pt x="2649621" y="807813"/>
                </a:lnTo>
                <a:lnTo>
                  <a:pt x="2615962" y="830253"/>
                </a:lnTo>
                <a:lnTo>
                  <a:pt x="2610352" y="891961"/>
                </a:lnTo>
                <a:lnTo>
                  <a:pt x="2604742" y="914400"/>
                </a:lnTo>
                <a:lnTo>
                  <a:pt x="2593523" y="981718"/>
                </a:lnTo>
                <a:lnTo>
                  <a:pt x="2571084" y="1015376"/>
                </a:lnTo>
                <a:lnTo>
                  <a:pt x="2571084" y="1054645"/>
                </a:lnTo>
                <a:lnTo>
                  <a:pt x="2526205" y="1189281"/>
                </a:lnTo>
                <a:lnTo>
                  <a:pt x="2514985" y="1245379"/>
                </a:lnTo>
                <a:lnTo>
                  <a:pt x="2481327" y="1239769"/>
                </a:lnTo>
                <a:lnTo>
                  <a:pt x="2425228" y="1312697"/>
                </a:lnTo>
                <a:lnTo>
                  <a:pt x="2419619" y="1385624"/>
                </a:lnTo>
                <a:lnTo>
                  <a:pt x="2369130" y="1424893"/>
                </a:lnTo>
                <a:lnTo>
                  <a:pt x="2346691" y="1413673"/>
                </a:lnTo>
                <a:lnTo>
                  <a:pt x="2234495" y="1525870"/>
                </a:lnTo>
                <a:lnTo>
                  <a:pt x="2195226" y="1570748"/>
                </a:lnTo>
                <a:lnTo>
                  <a:pt x="2155957" y="1643676"/>
                </a:lnTo>
                <a:lnTo>
                  <a:pt x="2105469" y="1733433"/>
                </a:lnTo>
                <a:lnTo>
                  <a:pt x="2054980" y="1733433"/>
                </a:lnTo>
                <a:lnTo>
                  <a:pt x="2043761" y="1789531"/>
                </a:lnTo>
                <a:lnTo>
                  <a:pt x="1970833" y="1840019"/>
                </a:lnTo>
                <a:lnTo>
                  <a:pt x="1881076" y="1912947"/>
                </a:lnTo>
                <a:lnTo>
                  <a:pt x="1830588" y="1952216"/>
                </a:lnTo>
                <a:lnTo>
                  <a:pt x="1796929" y="1980265"/>
                </a:lnTo>
                <a:lnTo>
                  <a:pt x="1757660" y="2058802"/>
                </a:lnTo>
                <a:lnTo>
                  <a:pt x="1684733" y="2109291"/>
                </a:lnTo>
                <a:lnTo>
                  <a:pt x="1583756" y="2142949"/>
                </a:lnTo>
                <a:lnTo>
                  <a:pt x="1555707" y="2137340"/>
                </a:lnTo>
                <a:lnTo>
                  <a:pt x="1499609" y="2215877"/>
                </a:lnTo>
                <a:lnTo>
                  <a:pt x="1449120" y="2271975"/>
                </a:lnTo>
                <a:lnTo>
                  <a:pt x="1415461" y="2277585"/>
                </a:lnTo>
                <a:lnTo>
                  <a:pt x="1364973" y="2333683"/>
                </a:lnTo>
                <a:lnTo>
                  <a:pt x="1314485" y="2339293"/>
                </a:lnTo>
                <a:lnTo>
                  <a:pt x="1280826" y="2356123"/>
                </a:lnTo>
                <a:lnTo>
                  <a:pt x="1252777" y="2356123"/>
                </a:lnTo>
                <a:lnTo>
                  <a:pt x="1219118" y="2372952"/>
                </a:lnTo>
                <a:lnTo>
                  <a:pt x="1168630" y="2372952"/>
                </a:lnTo>
                <a:lnTo>
                  <a:pt x="1134971" y="2395391"/>
                </a:lnTo>
                <a:lnTo>
                  <a:pt x="1078873" y="2395391"/>
                </a:lnTo>
                <a:lnTo>
                  <a:pt x="1062043" y="2406611"/>
                </a:lnTo>
                <a:lnTo>
                  <a:pt x="1017165" y="2406611"/>
                </a:lnTo>
                <a:lnTo>
                  <a:pt x="983506" y="2417830"/>
                </a:lnTo>
                <a:lnTo>
                  <a:pt x="910578" y="2423440"/>
                </a:lnTo>
                <a:lnTo>
                  <a:pt x="899358" y="2440270"/>
                </a:lnTo>
                <a:lnTo>
                  <a:pt x="843260" y="2440270"/>
                </a:lnTo>
                <a:lnTo>
                  <a:pt x="787162" y="2434660"/>
                </a:lnTo>
                <a:lnTo>
                  <a:pt x="787162" y="2451489"/>
                </a:lnTo>
                <a:lnTo>
                  <a:pt x="697405" y="2451489"/>
                </a:lnTo>
                <a:cubicBezTo>
                  <a:pt x="673096" y="2451489"/>
                  <a:pt x="740711" y="2450554"/>
                  <a:pt x="624477" y="2451489"/>
                </a:cubicBezTo>
                <a:lnTo>
                  <a:pt x="0" y="2457100"/>
                </a:lnTo>
              </a:path>
            </a:pathLst>
          </a:custGeom>
          <a:noFill/>
          <a:ln w="38100" cap="rnd">
            <a:solidFill>
              <a:schemeClr val="tx1"/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61" name="Text Box 6"/>
          <p:cNvSpPr txBox="1">
            <a:spLocks noChangeArrowheads="1"/>
          </p:cNvSpPr>
          <p:nvPr/>
        </p:nvSpPr>
        <p:spPr bwMode="auto">
          <a:xfrm>
            <a:off x="5545206" y="878590"/>
            <a:ext cx="24993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eaLnBrk="1" hangingPunct="1"/>
            <a:r>
              <a:rPr lang="en-US" sz="2400" dirty="0" smtClean="0">
                <a:latin typeface="Arial Narrow" pitchFamily="34" charset="0"/>
                <a:cs typeface="Calibri" pitchFamily="34" charset="0"/>
              </a:rPr>
              <a:t>Myocardial </a:t>
            </a:r>
            <a:r>
              <a:rPr lang="en-US" sz="2400" dirty="0">
                <a:latin typeface="Arial Narrow" pitchFamily="34" charset="0"/>
                <a:cs typeface="Calibri" pitchFamily="34" charset="0"/>
              </a:rPr>
              <a:t>infarction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4984224" y="1319888"/>
            <a:ext cx="3714756" cy="4500000"/>
          </a:xfrm>
          <a:prstGeom prst="rect">
            <a:avLst/>
          </a:prstGeom>
          <a:noFill/>
          <a:ln w="19050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15" name="Text Box 5"/>
          <p:cNvSpPr txBox="1">
            <a:spLocks noChangeArrowheads="1"/>
          </p:cNvSpPr>
          <p:nvPr/>
        </p:nvSpPr>
        <p:spPr bwMode="auto">
          <a:xfrm>
            <a:off x="6082915" y="6056000"/>
            <a:ext cx="15080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Age (Years)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8" name="Text Box 4"/>
          <p:cNvSpPr txBox="1">
            <a:spLocks noChangeArrowheads="1"/>
          </p:cNvSpPr>
          <p:nvPr/>
        </p:nvSpPr>
        <p:spPr bwMode="auto">
          <a:xfrm>
            <a:off x="5705882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0" name="Text Box 4"/>
          <p:cNvSpPr txBox="1">
            <a:spLocks noChangeArrowheads="1"/>
          </p:cNvSpPr>
          <p:nvPr/>
        </p:nvSpPr>
        <p:spPr bwMode="auto">
          <a:xfrm>
            <a:off x="6633954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2" name="Text Box 4"/>
          <p:cNvSpPr txBox="1">
            <a:spLocks noChangeArrowheads="1"/>
          </p:cNvSpPr>
          <p:nvPr/>
        </p:nvSpPr>
        <p:spPr bwMode="auto">
          <a:xfrm>
            <a:off x="7562026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4" name="Text Box 4"/>
          <p:cNvSpPr txBox="1">
            <a:spLocks noChangeArrowheads="1"/>
          </p:cNvSpPr>
          <p:nvPr/>
        </p:nvSpPr>
        <p:spPr bwMode="auto">
          <a:xfrm>
            <a:off x="8026062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90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5" name="Text Box 4"/>
          <p:cNvSpPr txBox="1">
            <a:spLocks noChangeArrowheads="1"/>
          </p:cNvSpPr>
          <p:nvPr/>
        </p:nvSpPr>
        <p:spPr bwMode="auto">
          <a:xfrm>
            <a:off x="4796860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6" name="Text Box 4"/>
          <p:cNvSpPr txBox="1">
            <a:spLocks noChangeArrowheads="1"/>
          </p:cNvSpPr>
          <p:nvPr/>
        </p:nvSpPr>
        <p:spPr bwMode="auto">
          <a:xfrm>
            <a:off x="5241846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8" name="Text Box 4"/>
          <p:cNvSpPr txBox="1">
            <a:spLocks noChangeArrowheads="1"/>
          </p:cNvSpPr>
          <p:nvPr/>
        </p:nvSpPr>
        <p:spPr bwMode="auto">
          <a:xfrm>
            <a:off x="6169918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50" name="Text Box 4"/>
          <p:cNvSpPr txBox="1">
            <a:spLocks noChangeArrowheads="1"/>
          </p:cNvSpPr>
          <p:nvPr/>
        </p:nvSpPr>
        <p:spPr bwMode="auto">
          <a:xfrm>
            <a:off x="7097990" y="5811593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52" name="Text Box 4"/>
          <p:cNvSpPr txBox="1">
            <a:spLocks noChangeArrowheads="1"/>
          </p:cNvSpPr>
          <p:nvPr/>
        </p:nvSpPr>
        <p:spPr bwMode="auto">
          <a:xfrm>
            <a:off x="8399098" y="5811593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5311471" y="2942689"/>
            <a:ext cx="2934032" cy="2874396"/>
          </a:xfrm>
          <a:custGeom>
            <a:avLst/>
            <a:gdLst>
              <a:gd name="connsiteX0" fmla="*/ 2981740 w 2981740"/>
              <a:gd name="connsiteY0" fmla="*/ 0 h 2874396"/>
              <a:gd name="connsiteX1" fmla="*/ 2981740 w 2981740"/>
              <a:gd name="connsiteY1" fmla="*/ 274320 h 2874396"/>
              <a:gd name="connsiteX2" fmla="*/ 2842592 w 2981740"/>
              <a:gd name="connsiteY2" fmla="*/ 274320 h 2874396"/>
              <a:gd name="connsiteX3" fmla="*/ 2822714 w 2981740"/>
              <a:gd name="connsiteY3" fmla="*/ 290222 h 2874396"/>
              <a:gd name="connsiteX4" fmla="*/ 2826689 w 2981740"/>
              <a:gd name="connsiteY4" fmla="*/ 385638 h 2874396"/>
              <a:gd name="connsiteX5" fmla="*/ 2775006 w 2981740"/>
              <a:gd name="connsiteY5" fmla="*/ 381662 h 2874396"/>
              <a:gd name="connsiteX6" fmla="*/ 2775006 w 2981740"/>
              <a:gd name="connsiteY6" fmla="*/ 449248 h 2874396"/>
              <a:gd name="connsiteX7" fmla="*/ 2755127 w 2981740"/>
              <a:gd name="connsiteY7" fmla="*/ 461175 h 2874396"/>
              <a:gd name="connsiteX8" fmla="*/ 2751152 w 2981740"/>
              <a:gd name="connsiteY8" fmla="*/ 469127 h 2874396"/>
              <a:gd name="connsiteX9" fmla="*/ 2727298 w 2981740"/>
              <a:gd name="connsiteY9" fmla="*/ 532737 h 2874396"/>
              <a:gd name="connsiteX10" fmla="*/ 2711395 w 2981740"/>
              <a:gd name="connsiteY10" fmla="*/ 592372 h 2874396"/>
              <a:gd name="connsiteX11" fmla="*/ 2707420 w 2981740"/>
              <a:gd name="connsiteY11" fmla="*/ 648031 h 2874396"/>
              <a:gd name="connsiteX12" fmla="*/ 2679590 w 2981740"/>
              <a:gd name="connsiteY12" fmla="*/ 636104 h 2874396"/>
              <a:gd name="connsiteX13" fmla="*/ 2647785 w 2981740"/>
              <a:gd name="connsiteY13" fmla="*/ 636104 h 2874396"/>
              <a:gd name="connsiteX14" fmla="*/ 2627907 w 2981740"/>
              <a:gd name="connsiteY14" fmla="*/ 687788 h 2874396"/>
              <a:gd name="connsiteX15" fmla="*/ 2580199 w 2981740"/>
              <a:gd name="connsiteY15" fmla="*/ 679836 h 2874396"/>
              <a:gd name="connsiteX16" fmla="*/ 2564296 w 2981740"/>
              <a:gd name="connsiteY16" fmla="*/ 719593 h 2874396"/>
              <a:gd name="connsiteX17" fmla="*/ 2564296 w 2981740"/>
              <a:gd name="connsiteY17" fmla="*/ 767301 h 2874396"/>
              <a:gd name="connsiteX18" fmla="*/ 2564296 w 2981740"/>
              <a:gd name="connsiteY18" fmla="*/ 767301 h 2874396"/>
              <a:gd name="connsiteX19" fmla="*/ 2532491 w 2981740"/>
              <a:gd name="connsiteY19" fmla="*/ 771276 h 2874396"/>
              <a:gd name="connsiteX20" fmla="*/ 2492734 w 2981740"/>
              <a:gd name="connsiteY20" fmla="*/ 759349 h 2874396"/>
              <a:gd name="connsiteX21" fmla="*/ 2452978 w 2981740"/>
              <a:gd name="connsiteY21" fmla="*/ 763325 h 2874396"/>
              <a:gd name="connsiteX22" fmla="*/ 2441051 w 2981740"/>
              <a:gd name="connsiteY22" fmla="*/ 818984 h 2874396"/>
              <a:gd name="connsiteX23" fmla="*/ 2421173 w 2981740"/>
              <a:gd name="connsiteY23" fmla="*/ 838862 h 2874396"/>
              <a:gd name="connsiteX24" fmla="*/ 2401294 w 2981740"/>
              <a:gd name="connsiteY24" fmla="*/ 838862 h 2874396"/>
              <a:gd name="connsiteX25" fmla="*/ 2365514 w 2981740"/>
              <a:gd name="connsiteY25" fmla="*/ 886570 h 2874396"/>
              <a:gd name="connsiteX26" fmla="*/ 2353587 w 2981740"/>
              <a:gd name="connsiteY26" fmla="*/ 898497 h 2874396"/>
              <a:gd name="connsiteX27" fmla="*/ 2325757 w 2981740"/>
              <a:gd name="connsiteY27" fmla="*/ 958132 h 2874396"/>
              <a:gd name="connsiteX28" fmla="*/ 2313830 w 2981740"/>
              <a:gd name="connsiteY28" fmla="*/ 993913 h 2874396"/>
              <a:gd name="connsiteX29" fmla="*/ 2278049 w 2981740"/>
              <a:gd name="connsiteY29" fmla="*/ 981986 h 2874396"/>
              <a:gd name="connsiteX30" fmla="*/ 2238293 w 2981740"/>
              <a:gd name="connsiteY30" fmla="*/ 1077402 h 2874396"/>
              <a:gd name="connsiteX31" fmla="*/ 2214439 w 2981740"/>
              <a:gd name="connsiteY31" fmla="*/ 1061499 h 2874396"/>
              <a:gd name="connsiteX32" fmla="*/ 2206487 w 2981740"/>
              <a:gd name="connsiteY32" fmla="*/ 1097280 h 2874396"/>
              <a:gd name="connsiteX33" fmla="*/ 2178658 w 2981740"/>
              <a:gd name="connsiteY33" fmla="*/ 1085353 h 2874396"/>
              <a:gd name="connsiteX34" fmla="*/ 2170707 w 2981740"/>
              <a:gd name="connsiteY34" fmla="*/ 1137036 h 2874396"/>
              <a:gd name="connsiteX35" fmla="*/ 2150828 w 2981740"/>
              <a:gd name="connsiteY35" fmla="*/ 1204622 h 2874396"/>
              <a:gd name="connsiteX36" fmla="*/ 2138901 w 2981740"/>
              <a:gd name="connsiteY36" fmla="*/ 1216549 h 2874396"/>
              <a:gd name="connsiteX37" fmla="*/ 2119023 w 2981740"/>
              <a:gd name="connsiteY37" fmla="*/ 1224501 h 2874396"/>
              <a:gd name="connsiteX38" fmla="*/ 2079267 w 2981740"/>
              <a:gd name="connsiteY38" fmla="*/ 1260282 h 2874396"/>
              <a:gd name="connsiteX39" fmla="*/ 2055413 w 2981740"/>
              <a:gd name="connsiteY39" fmla="*/ 1292087 h 2874396"/>
              <a:gd name="connsiteX40" fmla="*/ 2047461 w 2981740"/>
              <a:gd name="connsiteY40" fmla="*/ 1335819 h 2874396"/>
              <a:gd name="connsiteX41" fmla="*/ 2035534 w 2981740"/>
              <a:gd name="connsiteY41" fmla="*/ 1359673 h 2874396"/>
              <a:gd name="connsiteX42" fmla="*/ 2019632 w 2981740"/>
              <a:gd name="connsiteY42" fmla="*/ 1367624 h 2874396"/>
              <a:gd name="connsiteX43" fmla="*/ 1979875 w 2981740"/>
              <a:gd name="connsiteY43" fmla="*/ 1443162 h 2874396"/>
              <a:gd name="connsiteX44" fmla="*/ 1948070 w 2981740"/>
              <a:gd name="connsiteY44" fmla="*/ 1502796 h 2874396"/>
              <a:gd name="connsiteX45" fmla="*/ 1928192 w 2981740"/>
              <a:gd name="connsiteY45" fmla="*/ 1478942 h 2874396"/>
              <a:gd name="connsiteX46" fmla="*/ 1912289 w 2981740"/>
              <a:gd name="connsiteY46" fmla="*/ 1526650 h 2874396"/>
              <a:gd name="connsiteX47" fmla="*/ 1892411 w 2981740"/>
              <a:gd name="connsiteY47" fmla="*/ 1538577 h 2874396"/>
              <a:gd name="connsiteX48" fmla="*/ 1884460 w 2981740"/>
              <a:gd name="connsiteY48" fmla="*/ 1570382 h 2874396"/>
              <a:gd name="connsiteX49" fmla="*/ 1856630 w 2981740"/>
              <a:gd name="connsiteY49" fmla="*/ 1570382 h 2874396"/>
              <a:gd name="connsiteX50" fmla="*/ 1848679 w 2981740"/>
              <a:gd name="connsiteY50" fmla="*/ 1653871 h 2874396"/>
              <a:gd name="connsiteX51" fmla="*/ 1781093 w 2981740"/>
              <a:gd name="connsiteY51" fmla="*/ 1709530 h 2874396"/>
              <a:gd name="connsiteX52" fmla="*/ 1761214 w 2981740"/>
              <a:gd name="connsiteY52" fmla="*/ 1701579 h 2874396"/>
              <a:gd name="connsiteX53" fmla="*/ 1745312 w 2981740"/>
              <a:gd name="connsiteY53" fmla="*/ 1737360 h 2874396"/>
              <a:gd name="connsiteX54" fmla="*/ 1721458 w 2981740"/>
              <a:gd name="connsiteY54" fmla="*/ 1741335 h 2874396"/>
              <a:gd name="connsiteX55" fmla="*/ 1657847 w 2981740"/>
              <a:gd name="connsiteY55" fmla="*/ 1876508 h 2874396"/>
              <a:gd name="connsiteX56" fmla="*/ 1637969 w 2981740"/>
              <a:gd name="connsiteY56" fmla="*/ 1932167 h 2874396"/>
              <a:gd name="connsiteX57" fmla="*/ 1626042 w 2981740"/>
              <a:gd name="connsiteY57" fmla="*/ 1928191 h 2874396"/>
              <a:gd name="connsiteX58" fmla="*/ 1610140 w 2981740"/>
              <a:gd name="connsiteY58" fmla="*/ 1944094 h 2874396"/>
              <a:gd name="connsiteX59" fmla="*/ 1586286 w 2981740"/>
              <a:gd name="connsiteY59" fmla="*/ 1936142 h 2874396"/>
              <a:gd name="connsiteX60" fmla="*/ 1578334 w 2981740"/>
              <a:gd name="connsiteY60" fmla="*/ 1971923 h 2874396"/>
              <a:gd name="connsiteX61" fmla="*/ 1562432 w 2981740"/>
              <a:gd name="connsiteY61" fmla="*/ 1979875 h 2874396"/>
              <a:gd name="connsiteX62" fmla="*/ 1562432 w 2981740"/>
              <a:gd name="connsiteY62" fmla="*/ 2015655 h 2874396"/>
              <a:gd name="connsiteX63" fmla="*/ 1550505 w 2981740"/>
              <a:gd name="connsiteY63" fmla="*/ 2019631 h 2874396"/>
              <a:gd name="connsiteX64" fmla="*/ 1546529 w 2981740"/>
              <a:gd name="connsiteY64" fmla="*/ 2059388 h 2874396"/>
              <a:gd name="connsiteX65" fmla="*/ 1494846 w 2981740"/>
              <a:gd name="connsiteY65" fmla="*/ 2059388 h 2874396"/>
              <a:gd name="connsiteX66" fmla="*/ 1478943 w 2981740"/>
              <a:gd name="connsiteY66" fmla="*/ 2095168 h 2874396"/>
              <a:gd name="connsiteX67" fmla="*/ 1470992 w 2981740"/>
              <a:gd name="connsiteY67" fmla="*/ 2122998 h 2874396"/>
              <a:gd name="connsiteX68" fmla="*/ 1459065 w 2981740"/>
              <a:gd name="connsiteY68" fmla="*/ 2178657 h 2874396"/>
              <a:gd name="connsiteX69" fmla="*/ 1423284 w 2981740"/>
              <a:gd name="connsiteY69" fmla="*/ 2218414 h 2874396"/>
              <a:gd name="connsiteX70" fmla="*/ 1399430 w 2981740"/>
              <a:gd name="connsiteY70" fmla="*/ 2278048 h 2874396"/>
              <a:gd name="connsiteX71" fmla="*/ 1395454 w 2981740"/>
              <a:gd name="connsiteY71" fmla="*/ 2309854 h 2874396"/>
              <a:gd name="connsiteX72" fmla="*/ 1347747 w 2981740"/>
              <a:gd name="connsiteY72" fmla="*/ 2313829 h 2874396"/>
              <a:gd name="connsiteX73" fmla="*/ 1335820 w 2981740"/>
              <a:gd name="connsiteY73" fmla="*/ 2349610 h 2874396"/>
              <a:gd name="connsiteX74" fmla="*/ 1168842 w 2981740"/>
              <a:gd name="connsiteY74" fmla="*/ 2345635 h 2874396"/>
              <a:gd name="connsiteX75" fmla="*/ 1144988 w 2981740"/>
              <a:gd name="connsiteY75" fmla="*/ 2389367 h 2874396"/>
              <a:gd name="connsiteX76" fmla="*/ 954157 w 2981740"/>
              <a:gd name="connsiteY76" fmla="*/ 2385391 h 2874396"/>
              <a:gd name="connsiteX77" fmla="*/ 938254 w 2981740"/>
              <a:gd name="connsiteY77" fmla="*/ 2464904 h 2874396"/>
              <a:gd name="connsiteX78" fmla="*/ 822960 w 2981740"/>
              <a:gd name="connsiteY78" fmla="*/ 2468880 h 2874396"/>
              <a:gd name="connsiteX79" fmla="*/ 799107 w 2981740"/>
              <a:gd name="connsiteY79" fmla="*/ 2556344 h 2874396"/>
              <a:gd name="connsiteX80" fmla="*/ 425395 w 2981740"/>
              <a:gd name="connsiteY80" fmla="*/ 2568271 h 2874396"/>
              <a:gd name="connsiteX81" fmla="*/ 409493 w 2981740"/>
              <a:gd name="connsiteY81" fmla="*/ 2866445 h 2874396"/>
              <a:gd name="connsiteX82" fmla="*/ 0 w 2981740"/>
              <a:gd name="connsiteY82" fmla="*/ 2874396 h 2874396"/>
              <a:gd name="connsiteX0" fmla="*/ 2934032 w 2934032"/>
              <a:gd name="connsiteY0" fmla="*/ 0 h 2874396"/>
              <a:gd name="connsiteX1" fmla="*/ 2934032 w 2934032"/>
              <a:gd name="connsiteY1" fmla="*/ 274320 h 2874396"/>
              <a:gd name="connsiteX2" fmla="*/ 2794884 w 2934032"/>
              <a:gd name="connsiteY2" fmla="*/ 274320 h 2874396"/>
              <a:gd name="connsiteX3" fmla="*/ 2775006 w 2934032"/>
              <a:gd name="connsiteY3" fmla="*/ 290222 h 2874396"/>
              <a:gd name="connsiteX4" fmla="*/ 2778981 w 2934032"/>
              <a:gd name="connsiteY4" fmla="*/ 385638 h 2874396"/>
              <a:gd name="connsiteX5" fmla="*/ 2727298 w 2934032"/>
              <a:gd name="connsiteY5" fmla="*/ 381662 h 2874396"/>
              <a:gd name="connsiteX6" fmla="*/ 2727298 w 2934032"/>
              <a:gd name="connsiteY6" fmla="*/ 449248 h 2874396"/>
              <a:gd name="connsiteX7" fmla="*/ 2707419 w 2934032"/>
              <a:gd name="connsiteY7" fmla="*/ 461175 h 2874396"/>
              <a:gd name="connsiteX8" fmla="*/ 2703444 w 2934032"/>
              <a:gd name="connsiteY8" fmla="*/ 469127 h 2874396"/>
              <a:gd name="connsiteX9" fmla="*/ 2679590 w 2934032"/>
              <a:gd name="connsiteY9" fmla="*/ 532737 h 2874396"/>
              <a:gd name="connsiteX10" fmla="*/ 2663687 w 2934032"/>
              <a:gd name="connsiteY10" fmla="*/ 592372 h 2874396"/>
              <a:gd name="connsiteX11" fmla="*/ 2659712 w 2934032"/>
              <a:gd name="connsiteY11" fmla="*/ 648031 h 2874396"/>
              <a:gd name="connsiteX12" fmla="*/ 2631882 w 2934032"/>
              <a:gd name="connsiteY12" fmla="*/ 636104 h 2874396"/>
              <a:gd name="connsiteX13" fmla="*/ 2600077 w 2934032"/>
              <a:gd name="connsiteY13" fmla="*/ 636104 h 2874396"/>
              <a:gd name="connsiteX14" fmla="*/ 2580199 w 2934032"/>
              <a:gd name="connsiteY14" fmla="*/ 687788 h 2874396"/>
              <a:gd name="connsiteX15" fmla="*/ 2532491 w 2934032"/>
              <a:gd name="connsiteY15" fmla="*/ 679836 h 2874396"/>
              <a:gd name="connsiteX16" fmla="*/ 2516588 w 2934032"/>
              <a:gd name="connsiteY16" fmla="*/ 719593 h 2874396"/>
              <a:gd name="connsiteX17" fmla="*/ 2516588 w 2934032"/>
              <a:gd name="connsiteY17" fmla="*/ 767301 h 2874396"/>
              <a:gd name="connsiteX18" fmla="*/ 2516588 w 2934032"/>
              <a:gd name="connsiteY18" fmla="*/ 767301 h 2874396"/>
              <a:gd name="connsiteX19" fmla="*/ 2484783 w 2934032"/>
              <a:gd name="connsiteY19" fmla="*/ 771276 h 2874396"/>
              <a:gd name="connsiteX20" fmla="*/ 2445026 w 2934032"/>
              <a:gd name="connsiteY20" fmla="*/ 759349 h 2874396"/>
              <a:gd name="connsiteX21" fmla="*/ 2405270 w 2934032"/>
              <a:gd name="connsiteY21" fmla="*/ 763325 h 2874396"/>
              <a:gd name="connsiteX22" fmla="*/ 2393343 w 2934032"/>
              <a:gd name="connsiteY22" fmla="*/ 818984 h 2874396"/>
              <a:gd name="connsiteX23" fmla="*/ 2373465 w 2934032"/>
              <a:gd name="connsiteY23" fmla="*/ 838862 h 2874396"/>
              <a:gd name="connsiteX24" fmla="*/ 2353586 w 2934032"/>
              <a:gd name="connsiteY24" fmla="*/ 838862 h 2874396"/>
              <a:gd name="connsiteX25" fmla="*/ 2317806 w 2934032"/>
              <a:gd name="connsiteY25" fmla="*/ 886570 h 2874396"/>
              <a:gd name="connsiteX26" fmla="*/ 2305879 w 2934032"/>
              <a:gd name="connsiteY26" fmla="*/ 898497 h 2874396"/>
              <a:gd name="connsiteX27" fmla="*/ 2278049 w 2934032"/>
              <a:gd name="connsiteY27" fmla="*/ 958132 h 2874396"/>
              <a:gd name="connsiteX28" fmla="*/ 2266122 w 2934032"/>
              <a:gd name="connsiteY28" fmla="*/ 993913 h 2874396"/>
              <a:gd name="connsiteX29" fmla="*/ 2230341 w 2934032"/>
              <a:gd name="connsiteY29" fmla="*/ 981986 h 2874396"/>
              <a:gd name="connsiteX30" fmla="*/ 2190585 w 2934032"/>
              <a:gd name="connsiteY30" fmla="*/ 1077402 h 2874396"/>
              <a:gd name="connsiteX31" fmla="*/ 2166731 w 2934032"/>
              <a:gd name="connsiteY31" fmla="*/ 1061499 h 2874396"/>
              <a:gd name="connsiteX32" fmla="*/ 2158779 w 2934032"/>
              <a:gd name="connsiteY32" fmla="*/ 1097280 h 2874396"/>
              <a:gd name="connsiteX33" fmla="*/ 2130950 w 2934032"/>
              <a:gd name="connsiteY33" fmla="*/ 1085353 h 2874396"/>
              <a:gd name="connsiteX34" fmla="*/ 2122999 w 2934032"/>
              <a:gd name="connsiteY34" fmla="*/ 1137036 h 2874396"/>
              <a:gd name="connsiteX35" fmla="*/ 2103120 w 2934032"/>
              <a:gd name="connsiteY35" fmla="*/ 1204622 h 2874396"/>
              <a:gd name="connsiteX36" fmla="*/ 2091193 w 2934032"/>
              <a:gd name="connsiteY36" fmla="*/ 1216549 h 2874396"/>
              <a:gd name="connsiteX37" fmla="*/ 2071315 w 2934032"/>
              <a:gd name="connsiteY37" fmla="*/ 1224501 h 2874396"/>
              <a:gd name="connsiteX38" fmla="*/ 2031559 w 2934032"/>
              <a:gd name="connsiteY38" fmla="*/ 1260282 h 2874396"/>
              <a:gd name="connsiteX39" fmla="*/ 2007705 w 2934032"/>
              <a:gd name="connsiteY39" fmla="*/ 1292087 h 2874396"/>
              <a:gd name="connsiteX40" fmla="*/ 1999753 w 2934032"/>
              <a:gd name="connsiteY40" fmla="*/ 1335819 h 2874396"/>
              <a:gd name="connsiteX41" fmla="*/ 1987826 w 2934032"/>
              <a:gd name="connsiteY41" fmla="*/ 1359673 h 2874396"/>
              <a:gd name="connsiteX42" fmla="*/ 1971924 w 2934032"/>
              <a:gd name="connsiteY42" fmla="*/ 1367624 h 2874396"/>
              <a:gd name="connsiteX43" fmla="*/ 1932167 w 2934032"/>
              <a:gd name="connsiteY43" fmla="*/ 1443162 h 2874396"/>
              <a:gd name="connsiteX44" fmla="*/ 1900362 w 2934032"/>
              <a:gd name="connsiteY44" fmla="*/ 1502796 h 2874396"/>
              <a:gd name="connsiteX45" fmla="*/ 1880484 w 2934032"/>
              <a:gd name="connsiteY45" fmla="*/ 1478942 h 2874396"/>
              <a:gd name="connsiteX46" fmla="*/ 1864581 w 2934032"/>
              <a:gd name="connsiteY46" fmla="*/ 1526650 h 2874396"/>
              <a:gd name="connsiteX47" fmla="*/ 1844703 w 2934032"/>
              <a:gd name="connsiteY47" fmla="*/ 1538577 h 2874396"/>
              <a:gd name="connsiteX48" fmla="*/ 1836752 w 2934032"/>
              <a:gd name="connsiteY48" fmla="*/ 1570382 h 2874396"/>
              <a:gd name="connsiteX49" fmla="*/ 1808922 w 2934032"/>
              <a:gd name="connsiteY49" fmla="*/ 1570382 h 2874396"/>
              <a:gd name="connsiteX50" fmla="*/ 1800971 w 2934032"/>
              <a:gd name="connsiteY50" fmla="*/ 1653871 h 2874396"/>
              <a:gd name="connsiteX51" fmla="*/ 1733385 w 2934032"/>
              <a:gd name="connsiteY51" fmla="*/ 1709530 h 2874396"/>
              <a:gd name="connsiteX52" fmla="*/ 1713506 w 2934032"/>
              <a:gd name="connsiteY52" fmla="*/ 1701579 h 2874396"/>
              <a:gd name="connsiteX53" fmla="*/ 1697604 w 2934032"/>
              <a:gd name="connsiteY53" fmla="*/ 1737360 h 2874396"/>
              <a:gd name="connsiteX54" fmla="*/ 1673750 w 2934032"/>
              <a:gd name="connsiteY54" fmla="*/ 1741335 h 2874396"/>
              <a:gd name="connsiteX55" fmla="*/ 1610139 w 2934032"/>
              <a:gd name="connsiteY55" fmla="*/ 1876508 h 2874396"/>
              <a:gd name="connsiteX56" fmla="*/ 1590261 w 2934032"/>
              <a:gd name="connsiteY56" fmla="*/ 1932167 h 2874396"/>
              <a:gd name="connsiteX57" fmla="*/ 1578334 w 2934032"/>
              <a:gd name="connsiteY57" fmla="*/ 1928191 h 2874396"/>
              <a:gd name="connsiteX58" fmla="*/ 1562432 w 2934032"/>
              <a:gd name="connsiteY58" fmla="*/ 1944094 h 2874396"/>
              <a:gd name="connsiteX59" fmla="*/ 1538578 w 2934032"/>
              <a:gd name="connsiteY59" fmla="*/ 1936142 h 2874396"/>
              <a:gd name="connsiteX60" fmla="*/ 1530626 w 2934032"/>
              <a:gd name="connsiteY60" fmla="*/ 1971923 h 2874396"/>
              <a:gd name="connsiteX61" fmla="*/ 1514724 w 2934032"/>
              <a:gd name="connsiteY61" fmla="*/ 1979875 h 2874396"/>
              <a:gd name="connsiteX62" fmla="*/ 1514724 w 2934032"/>
              <a:gd name="connsiteY62" fmla="*/ 2015655 h 2874396"/>
              <a:gd name="connsiteX63" fmla="*/ 1502797 w 2934032"/>
              <a:gd name="connsiteY63" fmla="*/ 2019631 h 2874396"/>
              <a:gd name="connsiteX64" fmla="*/ 1498821 w 2934032"/>
              <a:gd name="connsiteY64" fmla="*/ 2059388 h 2874396"/>
              <a:gd name="connsiteX65" fmla="*/ 1447138 w 2934032"/>
              <a:gd name="connsiteY65" fmla="*/ 2059388 h 2874396"/>
              <a:gd name="connsiteX66" fmla="*/ 1431235 w 2934032"/>
              <a:gd name="connsiteY66" fmla="*/ 2095168 h 2874396"/>
              <a:gd name="connsiteX67" fmla="*/ 1423284 w 2934032"/>
              <a:gd name="connsiteY67" fmla="*/ 2122998 h 2874396"/>
              <a:gd name="connsiteX68" fmla="*/ 1411357 w 2934032"/>
              <a:gd name="connsiteY68" fmla="*/ 2178657 h 2874396"/>
              <a:gd name="connsiteX69" fmla="*/ 1375576 w 2934032"/>
              <a:gd name="connsiteY69" fmla="*/ 2218414 h 2874396"/>
              <a:gd name="connsiteX70" fmla="*/ 1351722 w 2934032"/>
              <a:gd name="connsiteY70" fmla="*/ 2278048 h 2874396"/>
              <a:gd name="connsiteX71" fmla="*/ 1347746 w 2934032"/>
              <a:gd name="connsiteY71" fmla="*/ 2309854 h 2874396"/>
              <a:gd name="connsiteX72" fmla="*/ 1300039 w 2934032"/>
              <a:gd name="connsiteY72" fmla="*/ 2313829 h 2874396"/>
              <a:gd name="connsiteX73" fmla="*/ 1288112 w 2934032"/>
              <a:gd name="connsiteY73" fmla="*/ 2349610 h 2874396"/>
              <a:gd name="connsiteX74" fmla="*/ 1121134 w 2934032"/>
              <a:gd name="connsiteY74" fmla="*/ 2345635 h 2874396"/>
              <a:gd name="connsiteX75" fmla="*/ 1097280 w 2934032"/>
              <a:gd name="connsiteY75" fmla="*/ 2389367 h 2874396"/>
              <a:gd name="connsiteX76" fmla="*/ 906449 w 2934032"/>
              <a:gd name="connsiteY76" fmla="*/ 2385391 h 2874396"/>
              <a:gd name="connsiteX77" fmla="*/ 890546 w 2934032"/>
              <a:gd name="connsiteY77" fmla="*/ 2464904 h 2874396"/>
              <a:gd name="connsiteX78" fmla="*/ 775252 w 2934032"/>
              <a:gd name="connsiteY78" fmla="*/ 2468880 h 2874396"/>
              <a:gd name="connsiteX79" fmla="*/ 751399 w 2934032"/>
              <a:gd name="connsiteY79" fmla="*/ 2556344 h 2874396"/>
              <a:gd name="connsiteX80" fmla="*/ 377687 w 2934032"/>
              <a:gd name="connsiteY80" fmla="*/ 2568271 h 2874396"/>
              <a:gd name="connsiteX81" fmla="*/ 361785 w 2934032"/>
              <a:gd name="connsiteY81" fmla="*/ 2866445 h 2874396"/>
              <a:gd name="connsiteX82" fmla="*/ 0 w 2934032"/>
              <a:gd name="connsiteY82" fmla="*/ 2874396 h 2874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934032" h="2874396">
                <a:moveTo>
                  <a:pt x="2934032" y="0"/>
                </a:moveTo>
                <a:lnTo>
                  <a:pt x="2934032" y="274320"/>
                </a:lnTo>
                <a:lnTo>
                  <a:pt x="2794884" y="274320"/>
                </a:lnTo>
                <a:lnTo>
                  <a:pt x="2775006" y="290222"/>
                </a:lnTo>
                <a:lnTo>
                  <a:pt x="2778981" y="385638"/>
                </a:lnTo>
                <a:lnTo>
                  <a:pt x="2727298" y="381662"/>
                </a:lnTo>
                <a:lnTo>
                  <a:pt x="2727298" y="449248"/>
                </a:lnTo>
                <a:lnTo>
                  <a:pt x="2707419" y="461175"/>
                </a:lnTo>
                <a:lnTo>
                  <a:pt x="2703444" y="469127"/>
                </a:lnTo>
                <a:lnTo>
                  <a:pt x="2679590" y="532737"/>
                </a:lnTo>
                <a:lnTo>
                  <a:pt x="2663687" y="592372"/>
                </a:lnTo>
                <a:lnTo>
                  <a:pt x="2659712" y="648031"/>
                </a:lnTo>
                <a:lnTo>
                  <a:pt x="2631882" y="636104"/>
                </a:lnTo>
                <a:lnTo>
                  <a:pt x="2600077" y="636104"/>
                </a:lnTo>
                <a:lnTo>
                  <a:pt x="2580199" y="687788"/>
                </a:lnTo>
                <a:lnTo>
                  <a:pt x="2532491" y="679836"/>
                </a:lnTo>
                <a:lnTo>
                  <a:pt x="2516588" y="719593"/>
                </a:lnTo>
                <a:lnTo>
                  <a:pt x="2516588" y="767301"/>
                </a:lnTo>
                <a:lnTo>
                  <a:pt x="2516588" y="767301"/>
                </a:lnTo>
                <a:lnTo>
                  <a:pt x="2484783" y="771276"/>
                </a:lnTo>
                <a:lnTo>
                  <a:pt x="2445026" y="759349"/>
                </a:lnTo>
                <a:lnTo>
                  <a:pt x="2405270" y="763325"/>
                </a:lnTo>
                <a:lnTo>
                  <a:pt x="2393343" y="818984"/>
                </a:lnTo>
                <a:lnTo>
                  <a:pt x="2373465" y="838862"/>
                </a:lnTo>
                <a:lnTo>
                  <a:pt x="2353586" y="838862"/>
                </a:lnTo>
                <a:lnTo>
                  <a:pt x="2317806" y="886570"/>
                </a:lnTo>
                <a:lnTo>
                  <a:pt x="2305879" y="898497"/>
                </a:lnTo>
                <a:lnTo>
                  <a:pt x="2278049" y="958132"/>
                </a:lnTo>
                <a:lnTo>
                  <a:pt x="2266122" y="993913"/>
                </a:lnTo>
                <a:lnTo>
                  <a:pt x="2230341" y="981986"/>
                </a:lnTo>
                <a:lnTo>
                  <a:pt x="2190585" y="1077402"/>
                </a:lnTo>
                <a:lnTo>
                  <a:pt x="2166731" y="1061499"/>
                </a:lnTo>
                <a:lnTo>
                  <a:pt x="2158779" y="1097280"/>
                </a:lnTo>
                <a:lnTo>
                  <a:pt x="2130950" y="1085353"/>
                </a:lnTo>
                <a:lnTo>
                  <a:pt x="2122999" y="1137036"/>
                </a:lnTo>
                <a:lnTo>
                  <a:pt x="2103120" y="1204622"/>
                </a:lnTo>
                <a:lnTo>
                  <a:pt x="2091193" y="1216549"/>
                </a:lnTo>
                <a:lnTo>
                  <a:pt x="2071315" y="1224501"/>
                </a:lnTo>
                <a:lnTo>
                  <a:pt x="2031559" y="1260282"/>
                </a:lnTo>
                <a:lnTo>
                  <a:pt x="2007705" y="1292087"/>
                </a:lnTo>
                <a:lnTo>
                  <a:pt x="1999753" y="1335819"/>
                </a:lnTo>
                <a:lnTo>
                  <a:pt x="1987826" y="1359673"/>
                </a:lnTo>
                <a:lnTo>
                  <a:pt x="1971924" y="1367624"/>
                </a:lnTo>
                <a:lnTo>
                  <a:pt x="1932167" y="1443162"/>
                </a:lnTo>
                <a:lnTo>
                  <a:pt x="1900362" y="1502796"/>
                </a:lnTo>
                <a:lnTo>
                  <a:pt x="1880484" y="1478942"/>
                </a:lnTo>
                <a:lnTo>
                  <a:pt x="1864581" y="1526650"/>
                </a:lnTo>
                <a:lnTo>
                  <a:pt x="1844703" y="1538577"/>
                </a:lnTo>
                <a:lnTo>
                  <a:pt x="1836752" y="1570382"/>
                </a:lnTo>
                <a:lnTo>
                  <a:pt x="1808922" y="1570382"/>
                </a:lnTo>
                <a:lnTo>
                  <a:pt x="1800971" y="1653871"/>
                </a:lnTo>
                <a:lnTo>
                  <a:pt x="1733385" y="1709530"/>
                </a:lnTo>
                <a:lnTo>
                  <a:pt x="1713506" y="1701579"/>
                </a:lnTo>
                <a:lnTo>
                  <a:pt x="1697604" y="1737360"/>
                </a:lnTo>
                <a:lnTo>
                  <a:pt x="1673750" y="1741335"/>
                </a:lnTo>
                <a:lnTo>
                  <a:pt x="1610139" y="1876508"/>
                </a:lnTo>
                <a:lnTo>
                  <a:pt x="1590261" y="1932167"/>
                </a:lnTo>
                <a:lnTo>
                  <a:pt x="1578334" y="1928191"/>
                </a:lnTo>
                <a:lnTo>
                  <a:pt x="1562432" y="1944094"/>
                </a:lnTo>
                <a:lnTo>
                  <a:pt x="1538578" y="1936142"/>
                </a:lnTo>
                <a:lnTo>
                  <a:pt x="1530626" y="1971923"/>
                </a:lnTo>
                <a:lnTo>
                  <a:pt x="1514724" y="1979875"/>
                </a:lnTo>
                <a:lnTo>
                  <a:pt x="1514724" y="2015655"/>
                </a:lnTo>
                <a:lnTo>
                  <a:pt x="1502797" y="2019631"/>
                </a:lnTo>
                <a:lnTo>
                  <a:pt x="1498821" y="2059388"/>
                </a:lnTo>
                <a:lnTo>
                  <a:pt x="1447138" y="2059388"/>
                </a:lnTo>
                <a:lnTo>
                  <a:pt x="1431235" y="2095168"/>
                </a:lnTo>
                <a:lnTo>
                  <a:pt x="1423284" y="2122998"/>
                </a:lnTo>
                <a:lnTo>
                  <a:pt x="1411357" y="2178657"/>
                </a:lnTo>
                <a:lnTo>
                  <a:pt x="1375576" y="2218414"/>
                </a:lnTo>
                <a:lnTo>
                  <a:pt x="1351722" y="2278048"/>
                </a:lnTo>
                <a:lnTo>
                  <a:pt x="1347746" y="2309854"/>
                </a:lnTo>
                <a:lnTo>
                  <a:pt x="1300039" y="2313829"/>
                </a:lnTo>
                <a:lnTo>
                  <a:pt x="1288112" y="2349610"/>
                </a:lnTo>
                <a:lnTo>
                  <a:pt x="1121134" y="2345635"/>
                </a:lnTo>
                <a:lnTo>
                  <a:pt x="1097280" y="2389367"/>
                </a:lnTo>
                <a:lnTo>
                  <a:pt x="906449" y="2385391"/>
                </a:lnTo>
                <a:lnTo>
                  <a:pt x="890546" y="2464904"/>
                </a:lnTo>
                <a:lnTo>
                  <a:pt x="775252" y="2468880"/>
                </a:lnTo>
                <a:lnTo>
                  <a:pt x="751399" y="2556344"/>
                </a:lnTo>
                <a:lnTo>
                  <a:pt x="377687" y="2568271"/>
                </a:lnTo>
                <a:lnTo>
                  <a:pt x="361785" y="2866445"/>
                </a:lnTo>
                <a:lnTo>
                  <a:pt x="0" y="2874396"/>
                </a:lnTo>
              </a:path>
            </a:pathLst>
          </a:cu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5319423" y="3057983"/>
            <a:ext cx="3073179" cy="2759102"/>
          </a:xfrm>
          <a:custGeom>
            <a:avLst/>
            <a:gdLst>
              <a:gd name="connsiteX0" fmla="*/ 3069203 w 3073179"/>
              <a:gd name="connsiteY0" fmla="*/ 0 h 2759102"/>
              <a:gd name="connsiteX1" fmla="*/ 3073179 w 3073179"/>
              <a:gd name="connsiteY1" fmla="*/ 282271 h 2759102"/>
              <a:gd name="connsiteX2" fmla="*/ 3045349 w 3073179"/>
              <a:gd name="connsiteY2" fmla="*/ 310101 h 2759102"/>
              <a:gd name="connsiteX3" fmla="*/ 3041374 w 3073179"/>
              <a:gd name="connsiteY3" fmla="*/ 361784 h 2759102"/>
              <a:gd name="connsiteX4" fmla="*/ 3037398 w 3073179"/>
              <a:gd name="connsiteY4" fmla="*/ 485029 h 2759102"/>
              <a:gd name="connsiteX5" fmla="*/ 3021495 w 3073179"/>
              <a:gd name="connsiteY5" fmla="*/ 524786 h 2759102"/>
              <a:gd name="connsiteX6" fmla="*/ 3021495 w 3073179"/>
              <a:gd name="connsiteY6" fmla="*/ 663934 h 2759102"/>
              <a:gd name="connsiteX7" fmla="*/ 2810786 w 3073179"/>
              <a:gd name="connsiteY7" fmla="*/ 663934 h 2759102"/>
              <a:gd name="connsiteX8" fmla="*/ 2798859 w 3073179"/>
              <a:gd name="connsiteY8" fmla="*/ 755374 h 2759102"/>
              <a:gd name="connsiteX9" fmla="*/ 2798859 w 3073179"/>
              <a:gd name="connsiteY9" fmla="*/ 791154 h 2759102"/>
              <a:gd name="connsiteX10" fmla="*/ 2778980 w 3073179"/>
              <a:gd name="connsiteY10" fmla="*/ 795130 h 2759102"/>
              <a:gd name="connsiteX11" fmla="*/ 2778980 w 3073179"/>
              <a:gd name="connsiteY11" fmla="*/ 795130 h 2759102"/>
              <a:gd name="connsiteX12" fmla="*/ 2747175 w 3073179"/>
              <a:gd name="connsiteY12" fmla="*/ 862716 h 2759102"/>
              <a:gd name="connsiteX13" fmla="*/ 2711394 w 3073179"/>
              <a:gd name="connsiteY13" fmla="*/ 862716 h 2759102"/>
              <a:gd name="connsiteX14" fmla="*/ 2683565 w 3073179"/>
              <a:gd name="connsiteY14" fmla="*/ 922351 h 2759102"/>
              <a:gd name="connsiteX15" fmla="*/ 2671638 w 3073179"/>
              <a:gd name="connsiteY15" fmla="*/ 1009815 h 2759102"/>
              <a:gd name="connsiteX16" fmla="*/ 2631881 w 3073179"/>
              <a:gd name="connsiteY16" fmla="*/ 1013791 h 2759102"/>
              <a:gd name="connsiteX17" fmla="*/ 2584174 w 3073179"/>
              <a:gd name="connsiteY17" fmla="*/ 1172817 h 2759102"/>
              <a:gd name="connsiteX18" fmla="*/ 2536466 w 3073179"/>
              <a:gd name="connsiteY18" fmla="*/ 1276184 h 2759102"/>
              <a:gd name="connsiteX19" fmla="*/ 2492734 w 3073179"/>
              <a:gd name="connsiteY19" fmla="*/ 1359673 h 2759102"/>
              <a:gd name="connsiteX20" fmla="*/ 2437074 w 3073179"/>
              <a:gd name="connsiteY20" fmla="*/ 1419308 h 2759102"/>
              <a:gd name="connsiteX21" fmla="*/ 2401294 w 3073179"/>
              <a:gd name="connsiteY21" fmla="*/ 1431234 h 2759102"/>
              <a:gd name="connsiteX22" fmla="*/ 2369488 w 3073179"/>
              <a:gd name="connsiteY22" fmla="*/ 1455088 h 2759102"/>
              <a:gd name="connsiteX23" fmla="*/ 2349610 w 3073179"/>
              <a:gd name="connsiteY23" fmla="*/ 1478942 h 2759102"/>
              <a:gd name="connsiteX24" fmla="*/ 2329732 w 3073179"/>
              <a:gd name="connsiteY24" fmla="*/ 1482918 h 2759102"/>
              <a:gd name="connsiteX25" fmla="*/ 2278048 w 3073179"/>
              <a:gd name="connsiteY25" fmla="*/ 1570382 h 2759102"/>
              <a:gd name="connsiteX26" fmla="*/ 2214438 w 3073179"/>
              <a:gd name="connsiteY26" fmla="*/ 1645920 h 2759102"/>
              <a:gd name="connsiteX27" fmla="*/ 2170706 w 3073179"/>
              <a:gd name="connsiteY27" fmla="*/ 1665798 h 2759102"/>
              <a:gd name="connsiteX28" fmla="*/ 2130949 w 3073179"/>
              <a:gd name="connsiteY28" fmla="*/ 1697603 h 2759102"/>
              <a:gd name="connsiteX29" fmla="*/ 2071314 w 3073179"/>
              <a:gd name="connsiteY29" fmla="*/ 1713506 h 2759102"/>
              <a:gd name="connsiteX30" fmla="*/ 2031558 w 3073179"/>
              <a:gd name="connsiteY30" fmla="*/ 1773141 h 2759102"/>
              <a:gd name="connsiteX31" fmla="*/ 1999753 w 3073179"/>
              <a:gd name="connsiteY31" fmla="*/ 1793019 h 2759102"/>
              <a:gd name="connsiteX32" fmla="*/ 1948069 w 3073179"/>
              <a:gd name="connsiteY32" fmla="*/ 1824824 h 2759102"/>
              <a:gd name="connsiteX33" fmla="*/ 1920240 w 3073179"/>
              <a:gd name="connsiteY33" fmla="*/ 1832775 h 2759102"/>
              <a:gd name="connsiteX34" fmla="*/ 1884459 w 3073179"/>
              <a:gd name="connsiteY34" fmla="*/ 1840727 h 2759102"/>
              <a:gd name="connsiteX35" fmla="*/ 1844702 w 3073179"/>
              <a:gd name="connsiteY35" fmla="*/ 1896386 h 2759102"/>
              <a:gd name="connsiteX36" fmla="*/ 1824824 w 3073179"/>
              <a:gd name="connsiteY36" fmla="*/ 1959996 h 2759102"/>
              <a:gd name="connsiteX37" fmla="*/ 1769165 w 3073179"/>
              <a:gd name="connsiteY37" fmla="*/ 1959996 h 2759102"/>
              <a:gd name="connsiteX38" fmla="*/ 1681700 w 3073179"/>
              <a:gd name="connsiteY38" fmla="*/ 2083241 h 2759102"/>
              <a:gd name="connsiteX39" fmla="*/ 1641944 w 3073179"/>
              <a:gd name="connsiteY39" fmla="*/ 2134925 h 2759102"/>
              <a:gd name="connsiteX40" fmla="*/ 1606163 w 3073179"/>
              <a:gd name="connsiteY40" fmla="*/ 2134925 h 2759102"/>
              <a:gd name="connsiteX41" fmla="*/ 1574358 w 3073179"/>
              <a:gd name="connsiteY41" fmla="*/ 2218414 h 2759102"/>
              <a:gd name="connsiteX42" fmla="*/ 1542553 w 3073179"/>
              <a:gd name="connsiteY42" fmla="*/ 2246243 h 2759102"/>
              <a:gd name="connsiteX43" fmla="*/ 1526650 w 3073179"/>
              <a:gd name="connsiteY43" fmla="*/ 2254194 h 2759102"/>
              <a:gd name="connsiteX44" fmla="*/ 1510747 w 3073179"/>
              <a:gd name="connsiteY44" fmla="*/ 2341659 h 2759102"/>
              <a:gd name="connsiteX45" fmla="*/ 1467015 w 3073179"/>
              <a:gd name="connsiteY45" fmla="*/ 2341659 h 2759102"/>
              <a:gd name="connsiteX46" fmla="*/ 1443161 w 3073179"/>
              <a:gd name="connsiteY46" fmla="*/ 2385391 h 2759102"/>
              <a:gd name="connsiteX47" fmla="*/ 1411356 w 3073179"/>
              <a:gd name="connsiteY47" fmla="*/ 2421172 h 2759102"/>
              <a:gd name="connsiteX48" fmla="*/ 1387502 w 3073179"/>
              <a:gd name="connsiteY48" fmla="*/ 2464904 h 2759102"/>
              <a:gd name="connsiteX49" fmla="*/ 1311965 w 3073179"/>
              <a:gd name="connsiteY49" fmla="*/ 2464904 h 2759102"/>
              <a:gd name="connsiteX50" fmla="*/ 1288111 w 3073179"/>
              <a:gd name="connsiteY50" fmla="*/ 2468880 h 2759102"/>
              <a:gd name="connsiteX51" fmla="*/ 1260281 w 3073179"/>
              <a:gd name="connsiteY51" fmla="*/ 2520563 h 2759102"/>
              <a:gd name="connsiteX52" fmla="*/ 1244379 w 3073179"/>
              <a:gd name="connsiteY52" fmla="*/ 2548393 h 2759102"/>
              <a:gd name="connsiteX53" fmla="*/ 1172817 w 3073179"/>
              <a:gd name="connsiteY53" fmla="*/ 2544417 h 2759102"/>
              <a:gd name="connsiteX54" fmla="*/ 1172817 w 3073179"/>
              <a:gd name="connsiteY54" fmla="*/ 2544417 h 2759102"/>
              <a:gd name="connsiteX55" fmla="*/ 1061499 w 3073179"/>
              <a:gd name="connsiteY55" fmla="*/ 2572247 h 2759102"/>
              <a:gd name="connsiteX56" fmla="*/ 1045596 w 3073179"/>
              <a:gd name="connsiteY56" fmla="*/ 2619954 h 2759102"/>
              <a:gd name="connsiteX57" fmla="*/ 1033669 w 3073179"/>
              <a:gd name="connsiteY57" fmla="*/ 2647784 h 2759102"/>
              <a:gd name="connsiteX58" fmla="*/ 989937 w 3073179"/>
              <a:gd name="connsiteY58" fmla="*/ 2675614 h 2759102"/>
              <a:gd name="connsiteX59" fmla="*/ 906448 w 3073179"/>
              <a:gd name="connsiteY59" fmla="*/ 2699468 h 2759102"/>
              <a:gd name="connsiteX60" fmla="*/ 866692 w 3073179"/>
              <a:gd name="connsiteY60" fmla="*/ 2699468 h 2759102"/>
              <a:gd name="connsiteX61" fmla="*/ 850789 w 3073179"/>
              <a:gd name="connsiteY61" fmla="*/ 2719346 h 2759102"/>
              <a:gd name="connsiteX62" fmla="*/ 811033 w 3073179"/>
              <a:gd name="connsiteY62" fmla="*/ 2703443 h 2759102"/>
              <a:gd name="connsiteX63" fmla="*/ 795130 w 3073179"/>
              <a:gd name="connsiteY63" fmla="*/ 2731273 h 2759102"/>
              <a:gd name="connsiteX64" fmla="*/ 739471 w 3073179"/>
              <a:gd name="connsiteY64" fmla="*/ 2755127 h 2759102"/>
              <a:gd name="connsiteX65" fmla="*/ 719593 w 3073179"/>
              <a:gd name="connsiteY65" fmla="*/ 2739224 h 2759102"/>
              <a:gd name="connsiteX66" fmla="*/ 691763 w 3073179"/>
              <a:gd name="connsiteY66" fmla="*/ 2755127 h 2759102"/>
              <a:gd name="connsiteX67" fmla="*/ 489005 w 3073179"/>
              <a:gd name="connsiteY67" fmla="*/ 2755127 h 2759102"/>
              <a:gd name="connsiteX68" fmla="*/ 294198 w 3073179"/>
              <a:gd name="connsiteY68" fmla="*/ 2751151 h 2759102"/>
              <a:gd name="connsiteX69" fmla="*/ 0 w 3073179"/>
              <a:gd name="connsiteY69" fmla="*/ 2759102 h 275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3073179" h="2759102">
                <a:moveTo>
                  <a:pt x="3069203" y="0"/>
                </a:moveTo>
                <a:cubicBezTo>
                  <a:pt x="3070528" y="94090"/>
                  <a:pt x="3071854" y="188181"/>
                  <a:pt x="3073179" y="282271"/>
                </a:cubicBezTo>
                <a:lnTo>
                  <a:pt x="3045349" y="310101"/>
                </a:lnTo>
                <a:lnTo>
                  <a:pt x="3041374" y="361784"/>
                </a:lnTo>
                <a:lnTo>
                  <a:pt x="3037398" y="485029"/>
                </a:lnTo>
                <a:lnTo>
                  <a:pt x="3021495" y="524786"/>
                </a:lnTo>
                <a:lnTo>
                  <a:pt x="3021495" y="663934"/>
                </a:lnTo>
                <a:lnTo>
                  <a:pt x="2810786" y="663934"/>
                </a:lnTo>
                <a:lnTo>
                  <a:pt x="2798859" y="755374"/>
                </a:lnTo>
                <a:lnTo>
                  <a:pt x="2798859" y="791154"/>
                </a:lnTo>
                <a:lnTo>
                  <a:pt x="2778980" y="795130"/>
                </a:lnTo>
                <a:lnTo>
                  <a:pt x="2778980" y="795130"/>
                </a:lnTo>
                <a:lnTo>
                  <a:pt x="2747175" y="862716"/>
                </a:lnTo>
                <a:lnTo>
                  <a:pt x="2711394" y="862716"/>
                </a:lnTo>
                <a:lnTo>
                  <a:pt x="2683565" y="922351"/>
                </a:lnTo>
                <a:lnTo>
                  <a:pt x="2671638" y="1009815"/>
                </a:lnTo>
                <a:lnTo>
                  <a:pt x="2631881" y="1013791"/>
                </a:lnTo>
                <a:lnTo>
                  <a:pt x="2584174" y="1172817"/>
                </a:lnTo>
                <a:lnTo>
                  <a:pt x="2536466" y="1276184"/>
                </a:lnTo>
                <a:lnTo>
                  <a:pt x="2492734" y="1359673"/>
                </a:lnTo>
                <a:lnTo>
                  <a:pt x="2437074" y="1419308"/>
                </a:lnTo>
                <a:lnTo>
                  <a:pt x="2401294" y="1431234"/>
                </a:lnTo>
                <a:lnTo>
                  <a:pt x="2369488" y="1455088"/>
                </a:lnTo>
                <a:lnTo>
                  <a:pt x="2349610" y="1478942"/>
                </a:lnTo>
                <a:lnTo>
                  <a:pt x="2329732" y="1482918"/>
                </a:lnTo>
                <a:lnTo>
                  <a:pt x="2278048" y="1570382"/>
                </a:lnTo>
                <a:lnTo>
                  <a:pt x="2214438" y="1645920"/>
                </a:lnTo>
                <a:lnTo>
                  <a:pt x="2170706" y="1665798"/>
                </a:lnTo>
                <a:lnTo>
                  <a:pt x="2130949" y="1697603"/>
                </a:lnTo>
                <a:lnTo>
                  <a:pt x="2071314" y="1713506"/>
                </a:lnTo>
                <a:lnTo>
                  <a:pt x="2031558" y="1773141"/>
                </a:lnTo>
                <a:lnTo>
                  <a:pt x="1999753" y="1793019"/>
                </a:lnTo>
                <a:lnTo>
                  <a:pt x="1948069" y="1824824"/>
                </a:lnTo>
                <a:lnTo>
                  <a:pt x="1920240" y="1832775"/>
                </a:lnTo>
                <a:lnTo>
                  <a:pt x="1884459" y="1840727"/>
                </a:lnTo>
                <a:lnTo>
                  <a:pt x="1844702" y="1896386"/>
                </a:lnTo>
                <a:lnTo>
                  <a:pt x="1824824" y="1959996"/>
                </a:lnTo>
                <a:lnTo>
                  <a:pt x="1769165" y="1959996"/>
                </a:lnTo>
                <a:lnTo>
                  <a:pt x="1681700" y="2083241"/>
                </a:lnTo>
                <a:lnTo>
                  <a:pt x="1641944" y="2134925"/>
                </a:lnTo>
                <a:lnTo>
                  <a:pt x="1606163" y="2134925"/>
                </a:lnTo>
                <a:lnTo>
                  <a:pt x="1574358" y="2218414"/>
                </a:lnTo>
                <a:lnTo>
                  <a:pt x="1542553" y="2246243"/>
                </a:lnTo>
                <a:lnTo>
                  <a:pt x="1526650" y="2254194"/>
                </a:lnTo>
                <a:lnTo>
                  <a:pt x="1510747" y="2341659"/>
                </a:lnTo>
                <a:lnTo>
                  <a:pt x="1467015" y="2341659"/>
                </a:lnTo>
                <a:lnTo>
                  <a:pt x="1443161" y="2385391"/>
                </a:lnTo>
                <a:lnTo>
                  <a:pt x="1411356" y="2421172"/>
                </a:lnTo>
                <a:lnTo>
                  <a:pt x="1387502" y="2464904"/>
                </a:lnTo>
                <a:lnTo>
                  <a:pt x="1311965" y="2464904"/>
                </a:lnTo>
                <a:lnTo>
                  <a:pt x="1288111" y="2468880"/>
                </a:lnTo>
                <a:lnTo>
                  <a:pt x="1260281" y="2520563"/>
                </a:lnTo>
                <a:lnTo>
                  <a:pt x="1244379" y="2548393"/>
                </a:lnTo>
                <a:lnTo>
                  <a:pt x="1172817" y="2544417"/>
                </a:lnTo>
                <a:lnTo>
                  <a:pt x="1172817" y="2544417"/>
                </a:lnTo>
                <a:lnTo>
                  <a:pt x="1061499" y="2572247"/>
                </a:lnTo>
                <a:lnTo>
                  <a:pt x="1045596" y="2619954"/>
                </a:lnTo>
                <a:lnTo>
                  <a:pt x="1033669" y="2647784"/>
                </a:lnTo>
                <a:lnTo>
                  <a:pt x="989937" y="2675614"/>
                </a:lnTo>
                <a:lnTo>
                  <a:pt x="906448" y="2699468"/>
                </a:lnTo>
                <a:lnTo>
                  <a:pt x="866692" y="2699468"/>
                </a:lnTo>
                <a:lnTo>
                  <a:pt x="850789" y="2719346"/>
                </a:lnTo>
                <a:lnTo>
                  <a:pt x="811033" y="2703443"/>
                </a:lnTo>
                <a:lnTo>
                  <a:pt x="795130" y="2731273"/>
                </a:lnTo>
                <a:lnTo>
                  <a:pt x="739471" y="2755127"/>
                </a:lnTo>
                <a:lnTo>
                  <a:pt x="719593" y="2739224"/>
                </a:lnTo>
                <a:lnTo>
                  <a:pt x="691763" y="2755127"/>
                </a:lnTo>
                <a:lnTo>
                  <a:pt x="489005" y="2755127"/>
                </a:lnTo>
                <a:lnTo>
                  <a:pt x="294198" y="2751151"/>
                </a:lnTo>
                <a:lnTo>
                  <a:pt x="0" y="2759102"/>
                </a:lnTo>
              </a:path>
            </a:pathLst>
          </a:custGeom>
          <a:noFill/>
          <a:ln w="38100" cap="rnd">
            <a:solidFill>
              <a:schemeClr val="bg1">
                <a:lumMod val="8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5323398" y="3908772"/>
            <a:ext cx="3077155" cy="1908313"/>
          </a:xfrm>
          <a:custGeom>
            <a:avLst/>
            <a:gdLst>
              <a:gd name="connsiteX0" fmla="*/ 3077155 w 3077155"/>
              <a:gd name="connsiteY0" fmla="*/ 0 h 1908313"/>
              <a:gd name="connsiteX1" fmla="*/ 3037399 w 3077155"/>
              <a:gd name="connsiteY1" fmla="*/ 71562 h 1908313"/>
              <a:gd name="connsiteX2" fmla="*/ 2997642 w 3077155"/>
              <a:gd name="connsiteY2" fmla="*/ 127221 h 1908313"/>
              <a:gd name="connsiteX3" fmla="*/ 2973788 w 3077155"/>
              <a:gd name="connsiteY3" fmla="*/ 182880 h 1908313"/>
              <a:gd name="connsiteX4" fmla="*/ 2949934 w 3077155"/>
              <a:gd name="connsiteY4" fmla="*/ 214685 h 1908313"/>
              <a:gd name="connsiteX5" fmla="*/ 2918129 w 3077155"/>
              <a:gd name="connsiteY5" fmla="*/ 262393 h 1908313"/>
              <a:gd name="connsiteX6" fmla="*/ 2902226 w 3077155"/>
              <a:gd name="connsiteY6" fmla="*/ 298174 h 1908313"/>
              <a:gd name="connsiteX7" fmla="*/ 2898251 w 3077155"/>
              <a:gd name="connsiteY7" fmla="*/ 318052 h 1908313"/>
              <a:gd name="connsiteX8" fmla="*/ 2866445 w 3077155"/>
              <a:gd name="connsiteY8" fmla="*/ 345882 h 1908313"/>
              <a:gd name="connsiteX9" fmla="*/ 2810786 w 3077155"/>
              <a:gd name="connsiteY9" fmla="*/ 417444 h 1908313"/>
              <a:gd name="connsiteX10" fmla="*/ 2786932 w 3077155"/>
              <a:gd name="connsiteY10" fmla="*/ 445273 h 1908313"/>
              <a:gd name="connsiteX11" fmla="*/ 2695492 w 3077155"/>
              <a:gd name="connsiteY11" fmla="*/ 540689 h 1908313"/>
              <a:gd name="connsiteX12" fmla="*/ 2576223 w 3077155"/>
              <a:gd name="connsiteY12" fmla="*/ 671885 h 1908313"/>
              <a:gd name="connsiteX13" fmla="*/ 2500685 w 3077155"/>
              <a:gd name="connsiteY13" fmla="*/ 747423 h 1908313"/>
              <a:gd name="connsiteX14" fmla="*/ 2421172 w 3077155"/>
              <a:gd name="connsiteY14" fmla="*/ 830912 h 1908313"/>
              <a:gd name="connsiteX15" fmla="*/ 2349611 w 3077155"/>
              <a:gd name="connsiteY15" fmla="*/ 906449 h 1908313"/>
              <a:gd name="connsiteX16" fmla="*/ 2266122 w 3077155"/>
              <a:gd name="connsiteY16" fmla="*/ 981986 h 1908313"/>
              <a:gd name="connsiteX17" fmla="*/ 2230341 w 3077155"/>
              <a:gd name="connsiteY17" fmla="*/ 1017767 h 1908313"/>
              <a:gd name="connsiteX18" fmla="*/ 2202512 w 3077155"/>
              <a:gd name="connsiteY18" fmla="*/ 1041621 h 1908313"/>
              <a:gd name="connsiteX19" fmla="*/ 2178658 w 3077155"/>
              <a:gd name="connsiteY19" fmla="*/ 1053548 h 1908313"/>
              <a:gd name="connsiteX20" fmla="*/ 2142877 w 3077155"/>
              <a:gd name="connsiteY20" fmla="*/ 1085353 h 1908313"/>
              <a:gd name="connsiteX21" fmla="*/ 2111072 w 3077155"/>
              <a:gd name="connsiteY21" fmla="*/ 1109207 h 1908313"/>
              <a:gd name="connsiteX22" fmla="*/ 2071315 w 3077155"/>
              <a:gd name="connsiteY22" fmla="*/ 1172818 h 1908313"/>
              <a:gd name="connsiteX23" fmla="*/ 2047461 w 3077155"/>
              <a:gd name="connsiteY23" fmla="*/ 1200647 h 1908313"/>
              <a:gd name="connsiteX24" fmla="*/ 1983851 w 3077155"/>
              <a:gd name="connsiteY24" fmla="*/ 1268233 h 1908313"/>
              <a:gd name="connsiteX25" fmla="*/ 1920240 w 3077155"/>
              <a:gd name="connsiteY25" fmla="*/ 1327868 h 1908313"/>
              <a:gd name="connsiteX26" fmla="*/ 1876508 w 3077155"/>
              <a:gd name="connsiteY26" fmla="*/ 1371600 h 1908313"/>
              <a:gd name="connsiteX27" fmla="*/ 1836752 w 3077155"/>
              <a:gd name="connsiteY27" fmla="*/ 1407381 h 1908313"/>
              <a:gd name="connsiteX28" fmla="*/ 1796995 w 3077155"/>
              <a:gd name="connsiteY28" fmla="*/ 1431235 h 1908313"/>
              <a:gd name="connsiteX29" fmla="*/ 1777117 w 3077155"/>
              <a:gd name="connsiteY29" fmla="*/ 1439186 h 1908313"/>
              <a:gd name="connsiteX30" fmla="*/ 1653872 w 3077155"/>
              <a:gd name="connsiteY30" fmla="*/ 1530626 h 1908313"/>
              <a:gd name="connsiteX31" fmla="*/ 1586285 w 3077155"/>
              <a:gd name="connsiteY31" fmla="*/ 1582310 h 1908313"/>
              <a:gd name="connsiteX32" fmla="*/ 1530626 w 3077155"/>
              <a:gd name="connsiteY32" fmla="*/ 1618091 h 1908313"/>
              <a:gd name="connsiteX33" fmla="*/ 1494845 w 3077155"/>
              <a:gd name="connsiteY33" fmla="*/ 1637969 h 1908313"/>
              <a:gd name="connsiteX34" fmla="*/ 1447138 w 3077155"/>
              <a:gd name="connsiteY34" fmla="*/ 1653872 h 1908313"/>
              <a:gd name="connsiteX35" fmla="*/ 1383527 w 3077155"/>
              <a:gd name="connsiteY35" fmla="*/ 1681701 h 1908313"/>
              <a:gd name="connsiteX36" fmla="*/ 1335819 w 3077155"/>
              <a:gd name="connsiteY36" fmla="*/ 1705555 h 1908313"/>
              <a:gd name="connsiteX37" fmla="*/ 1272209 w 3077155"/>
              <a:gd name="connsiteY37" fmla="*/ 1721458 h 1908313"/>
              <a:gd name="connsiteX38" fmla="*/ 1232452 w 3077155"/>
              <a:gd name="connsiteY38" fmla="*/ 1753263 h 1908313"/>
              <a:gd name="connsiteX39" fmla="*/ 1192696 w 3077155"/>
              <a:gd name="connsiteY39" fmla="*/ 1757239 h 1908313"/>
              <a:gd name="connsiteX40" fmla="*/ 1148964 w 3077155"/>
              <a:gd name="connsiteY40" fmla="*/ 1769165 h 1908313"/>
              <a:gd name="connsiteX41" fmla="*/ 1093305 w 3077155"/>
              <a:gd name="connsiteY41" fmla="*/ 1796995 h 1908313"/>
              <a:gd name="connsiteX42" fmla="*/ 1065475 w 3077155"/>
              <a:gd name="connsiteY42" fmla="*/ 1808922 h 1908313"/>
              <a:gd name="connsiteX43" fmla="*/ 1017767 w 3077155"/>
              <a:gd name="connsiteY43" fmla="*/ 1808922 h 1908313"/>
              <a:gd name="connsiteX44" fmla="*/ 989938 w 3077155"/>
              <a:gd name="connsiteY44" fmla="*/ 1852654 h 1908313"/>
              <a:gd name="connsiteX45" fmla="*/ 930303 w 3077155"/>
              <a:gd name="connsiteY45" fmla="*/ 1860605 h 1908313"/>
              <a:gd name="connsiteX46" fmla="*/ 882595 w 3077155"/>
              <a:gd name="connsiteY46" fmla="*/ 1872532 h 1908313"/>
              <a:gd name="connsiteX47" fmla="*/ 842839 w 3077155"/>
              <a:gd name="connsiteY47" fmla="*/ 1880484 h 1908313"/>
              <a:gd name="connsiteX48" fmla="*/ 811033 w 3077155"/>
              <a:gd name="connsiteY48" fmla="*/ 1888435 h 1908313"/>
              <a:gd name="connsiteX49" fmla="*/ 747423 w 3077155"/>
              <a:gd name="connsiteY49" fmla="*/ 1904338 h 1908313"/>
              <a:gd name="connsiteX50" fmla="*/ 703691 w 3077155"/>
              <a:gd name="connsiteY50" fmla="*/ 1900362 h 1908313"/>
              <a:gd name="connsiteX51" fmla="*/ 0 w 3077155"/>
              <a:gd name="connsiteY51" fmla="*/ 1908313 h 1908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077155" h="1908313">
                <a:moveTo>
                  <a:pt x="3077155" y="0"/>
                </a:moveTo>
                <a:lnTo>
                  <a:pt x="3037399" y="71562"/>
                </a:lnTo>
                <a:lnTo>
                  <a:pt x="2997642" y="127221"/>
                </a:lnTo>
                <a:lnTo>
                  <a:pt x="2973788" y="182880"/>
                </a:lnTo>
                <a:lnTo>
                  <a:pt x="2949934" y="214685"/>
                </a:lnTo>
                <a:lnTo>
                  <a:pt x="2918129" y="262393"/>
                </a:lnTo>
                <a:lnTo>
                  <a:pt x="2902226" y="298174"/>
                </a:lnTo>
                <a:lnTo>
                  <a:pt x="2898251" y="318052"/>
                </a:lnTo>
                <a:lnTo>
                  <a:pt x="2866445" y="345882"/>
                </a:lnTo>
                <a:lnTo>
                  <a:pt x="2810786" y="417444"/>
                </a:lnTo>
                <a:lnTo>
                  <a:pt x="2786932" y="445273"/>
                </a:lnTo>
                <a:lnTo>
                  <a:pt x="2695492" y="540689"/>
                </a:lnTo>
                <a:lnTo>
                  <a:pt x="2576223" y="671885"/>
                </a:lnTo>
                <a:lnTo>
                  <a:pt x="2500685" y="747423"/>
                </a:lnTo>
                <a:lnTo>
                  <a:pt x="2421172" y="830912"/>
                </a:lnTo>
                <a:lnTo>
                  <a:pt x="2349611" y="906449"/>
                </a:lnTo>
                <a:lnTo>
                  <a:pt x="2266122" y="981986"/>
                </a:lnTo>
                <a:lnTo>
                  <a:pt x="2230341" y="1017767"/>
                </a:lnTo>
                <a:lnTo>
                  <a:pt x="2202512" y="1041621"/>
                </a:lnTo>
                <a:lnTo>
                  <a:pt x="2178658" y="1053548"/>
                </a:lnTo>
                <a:lnTo>
                  <a:pt x="2142877" y="1085353"/>
                </a:lnTo>
                <a:lnTo>
                  <a:pt x="2111072" y="1109207"/>
                </a:lnTo>
                <a:lnTo>
                  <a:pt x="2071315" y="1172818"/>
                </a:lnTo>
                <a:lnTo>
                  <a:pt x="2047461" y="1200647"/>
                </a:lnTo>
                <a:lnTo>
                  <a:pt x="1983851" y="1268233"/>
                </a:lnTo>
                <a:lnTo>
                  <a:pt x="1920240" y="1327868"/>
                </a:lnTo>
                <a:lnTo>
                  <a:pt x="1876508" y="1371600"/>
                </a:lnTo>
                <a:lnTo>
                  <a:pt x="1836752" y="1407381"/>
                </a:lnTo>
                <a:lnTo>
                  <a:pt x="1796995" y="1431235"/>
                </a:lnTo>
                <a:lnTo>
                  <a:pt x="1777117" y="1439186"/>
                </a:lnTo>
                <a:lnTo>
                  <a:pt x="1653872" y="1530626"/>
                </a:lnTo>
                <a:lnTo>
                  <a:pt x="1586285" y="1582310"/>
                </a:lnTo>
                <a:lnTo>
                  <a:pt x="1530626" y="1618091"/>
                </a:lnTo>
                <a:lnTo>
                  <a:pt x="1494845" y="1637969"/>
                </a:lnTo>
                <a:lnTo>
                  <a:pt x="1447138" y="1653872"/>
                </a:lnTo>
                <a:lnTo>
                  <a:pt x="1383527" y="1681701"/>
                </a:lnTo>
                <a:lnTo>
                  <a:pt x="1335819" y="1705555"/>
                </a:lnTo>
                <a:lnTo>
                  <a:pt x="1272209" y="1721458"/>
                </a:lnTo>
                <a:lnTo>
                  <a:pt x="1232452" y="1753263"/>
                </a:lnTo>
                <a:lnTo>
                  <a:pt x="1192696" y="1757239"/>
                </a:lnTo>
                <a:lnTo>
                  <a:pt x="1148964" y="1769165"/>
                </a:lnTo>
                <a:lnTo>
                  <a:pt x="1093305" y="1796995"/>
                </a:lnTo>
                <a:lnTo>
                  <a:pt x="1065475" y="1808922"/>
                </a:lnTo>
                <a:lnTo>
                  <a:pt x="1017767" y="1808922"/>
                </a:lnTo>
                <a:lnTo>
                  <a:pt x="989938" y="1852654"/>
                </a:lnTo>
                <a:lnTo>
                  <a:pt x="930303" y="1860605"/>
                </a:lnTo>
                <a:lnTo>
                  <a:pt x="882595" y="1872532"/>
                </a:lnTo>
                <a:lnTo>
                  <a:pt x="842839" y="1880484"/>
                </a:lnTo>
                <a:lnTo>
                  <a:pt x="811033" y="1888435"/>
                </a:lnTo>
                <a:lnTo>
                  <a:pt x="747423" y="1904338"/>
                </a:lnTo>
                <a:lnTo>
                  <a:pt x="703691" y="1900362"/>
                </a:lnTo>
                <a:lnTo>
                  <a:pt x="0" y="1908313"/>
                </a:lnTo>
              </a:path>
            </a:pathLst>
          </a:custGeom>
          <a:noFill/>
          <a:ln w="3810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319423" y="4218873"/>
            <a:ext cx="3093057" cy="1594237"/>
          </a:xfrm>
          <a:custGeom>
            <a:avLst/>
            <a:gdLst>
              <a:gd name="connsiteX0" fmla="*/ 3093057 w 3093057"/>
              <a:gd name="connsiteY0" fmla="*/ 0 h 1594237"/>
              <a:gd name="connsiteX1" fmla="*/ 2977763 w 3093057"/>
              <a:gd name="connsiteY1" fmla="*/ 226612 h 1594237"/>
              <a:gd name="connsiteX2" fmla="*/ 2794883 w 3093057"/>
              <a:gd name="connsiteY2" fmla="*/ 409492 h 1594237"/>
              <a:gd name="connsiteX3" fmla="*/ 2627906 w 3093057"/>
              <a:gd name="connsiteY3" fmla="*/ 624178 h 1594237"/>
              <a:gd name="connsiteX4" fmla="*/ 2500685 w 3093057"/>
              <a:gd name="connsiteY4" fmla="*/ 759350 h 1594237"/>
              <a:gd name="connsiteX5" fmla="*/ 2369488 w 3093057"/>
              <a:gd name="connsiteY5" fmla="*/ 898498 h 1594237"/>
              <a:gd name="connsiteX6" fmla="*/ 2246243 w 3093057"/>
              <a:gd name="connsiteY6" fmla="*/ 993913 h 1594237"/>
              <a:gd name="connsiteX7" fmla="*/ 2122998 w 3093057"/>
              <a:gd name="connsiteY7" fmla="*/ 1093304 h 1594237"/>
              <a:gd name="connsiteX8" fmla="*/ 1963972 w 3093057"/>
              <a:gd name="connsiteY8" fmla="*/ 1208598 h 1594237"/>
              <a:gd name="connsiteX9" fmla="*/ 1836751 w 3093057"/>
              <a:gd name="connsiteY9" fmla="*/ 1284136 h 1594237"/>
              <a:gd name="connsiteX10" fmla="*/ 1697603 w 3093057"/>
              <a:gd name="connsiteY10" fmla="*/ 1363649 h 1594237"/>
              <a:gd name="connsiteX11" fmla="*/ 1526650 w 3093057"/>
              <a:gd name="connsiteY11" fmla="*/ 1431235 h 1594237"/>
              <a:gd name="connsiteX12" fmla="*/ 1415332 w 3093057"/>
              <a:gd name="connsiteY12" fmla="*/ 1470991 h 1594237"/>
              <a:gd name="connsiteX13" fmla="*/ 1284135 w 3093057"/>
              <a:gd name="connsiteY13" fmla="*/ 1494845 h 1594237"/>
              <a:gd name="connsiteX14" fmla="*/ 1172817 w 3093057"/>
              <a:gd name="connsiteY14" fmla="*/ 1518699 h 1594237"/>
              <a:gd name="connsiteX15" fmla="*/ 1061499 w 3093057"/>
              <a:gd name="connsiteY15" fmla="*/ 1546529 h 1594237"/>
              <a:gd name="connsiteX16" fmla="*/ 966083 w 3093057"/>
              <a:gd name="connsiteY16" fmla="*/ 1562431 h 1594237"/>
              <a:gd name="connsiteX17" fmla="*/ 870667 w 3093057"/>
              <a:gd name="connsiteY17" fmla="*/ 1586285 h 1594237"/>
              <a:gd name="connsiteX18" fmla="*/ 775252 w 3093057"/>
              <a:gd name="connsiteY18" fmla="*/ 1590261 h 1594237"/>
              <a:gd name="connsiteX19" fmla="*/ 644055 w 3093057"/>
              <a:gd name="connsiteY19" fmla="*/ 1594237 h 1594237"/>
              <a:gd name="connsiteX20" fmla="*/ 0 w 3093057"/>
              <a:gd name="connsiteY20" fmla="*/ 1594237 h 1594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093057" h="1594237">
                <a:moveTo>
                  <a:pt x="3093057" y="0"/>
                </a:moveTo>
                <a:lnTo>
                  <a:pt x="2977763" y="226612"/>
                </a:lnTo>
                <a:lnTo>
                  <a:pt x="2794883" y="409492"/>
                </a:lnTo>
                <a:lnTo>
                  <a:pt x="2627906" y="624178"/>
                </a:lnTo>
                <a:lnTo>
                  <a:pt x="2500685" y="759350"/>
                </a:lnTo>
                <a:lnTo>
                  <a:pt x="2369488" y="898498"/>
                </a:lnTo>
                <a:lnTo>
                  <a:pt x="2246243" y="993913"/>
                </a:lnTo>
                <a:lnTo>
                  <a:pt x="2122998" y="1093304"/>
                </a:lnTo>
                <a:lnTo>
                  <a:pt x="1963972" y="1208598"/>
                </a:lnTo>
                <a:lnTo>
                  <a:pt x="1836751" y="1284136"/>
                </a:lnTo>
                <a:lnTo>
                  <a:pt x="1697603" y="1363649"/>
                </a:lnTo>
                <a:lnTo>
                  <a:pt x="1526650" y="1431235"/>
                </a:lnTo>
                <a:lnTo>
                  <a:pt x="1415332" y="1470991"/>
                </a:lnTo>
                <a:lnTo>
                  <a:pt x="1284135" y="1494845"/>
                </a:lnTo>
                <a:lnTo>
                  <a:pt x="1172817" y="1518699"/>
                </a:lnTo>
                <a:lnTo>
                  <a:pt x="1061499" y="1546529"/>
                </a:lnTo>
                <a:lnTo>
                  <a:pt x="966083" y="1562431"/>
                </a:lnTo>
                <a:lnTo>
                  <a:pt x="870667" y="1586285"/>
                </a:lnTo>
                <a:lnTo>
                  <a:pt x="775252" y="1590261"/>
                </a:lnTo>
                <a:lnTo>
                  <a:pt x="644055" y="1594237"/>
                </a:lnTo>
                <a:lnTo>
                  <a:pt x="0" y="1594237"/>
                </a:lnTo>
              </a:path>
            </a:pathLst>
          </a:custGeom>
          <a:noFill/>
          <a:ln w="38100" cap="rnd">
            <a:solidFill>
              <a:schemeClr val="bg1">
                <a:lumMod val="65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sp>
        <p:nvSpPr>
          <p:cNvPr id="153" name="Freeform 152"/>
          <p:cNvSpPr/>
          <p:nvPr/>
        </p:nvSpPr>
        <p:spPr>
          <a:xfrm>
            <a:off x="5327374" y="4517047"/>
            <a:ext cx="3089082" cy="1300038"/>
          </a:xfrm>
          <a:custGeom>
            <a:avLst/>
            <a:gdLst>
              <a:gd name="connsiteX0" fmla="*/ 3089082 w 3089082"/>
              <a:gd name="connsiteY0" fmla="*/ 0 h 1300038"/>
              <a:gd name="connsiteX1" fmla="*/ 2997642 w 3089082"/>
              <a:gd name="connsiteY1" fmla="*/ 0 h 1300038"/>
              <a:gd name="connsiteX2" fmla="*/ 2997642 w 3089082"/>
              <a:gd name="connsiteY2" fmla="*/ 166977 h 1300038"/>
              <a:gd name="connsiteX3" fmla="*/ 2874396 w 3089082"/>
              <a:gd name="connsiteY3" fmla="*/ 166977 h 1300038"/>
              <a:gd name="connsiteX4" fmla="*/ 2874396 w 3089082"/>
              <a:gd name="connsiteY4" fmla="*/ 270344 h 1300038"/>
              <a:gd name="connsiteX5" fmla="*/ 2763078 w 3089082"/>
              <a:gd name="connsiteY5" fmla="*/ 270344 h 1300038"/>
              <a:gd name="connsiteX6" fmla="*/ 2763078 w 3089082"/>
              <a:gd name="connsiteY6" fmla="*/ 329979 h 1300038"/>
              <a:gd name="connsiteX7" fmla="*/ 2711395 w 3089082"/>
              <a:gd name="connsiteY7" fmla="*/ 329979 h 1300038"/>
              <a:gd name="connsiteX8" fmla="*/ 2699468 w 3089082"/>
              <a:gd name="connsiteY8" fmla="*/ 433346 h 1300038"/>
              <a:gd name="connsiteX9" fmla="*/ 2647784 w 3089082"/>
              <a:gd name="connsiteY9" fmla="*/ 425395 h 1300038"/>
              <a:gd name="connsiteX10" fmla="*/ 2643809 w 3089082"/>
              <a:gd name="connsiteY10" fmla="*/ 477078 h 1300038"/>
              <a:gd name="connsiteX11" fmla="*/ 2623930 w 3089082"/>
              <a:gd name="connsiteY11" fmla="*/ 477078 h 1300038"/>
              <a:gd name="connsiteX12" fmla="*/ 2612003 w 3089082"/>
              <a:gd name="connsiteY12" fmla="*/ 524786 h 1300038"/>
              <a:gd name="connsiteX13" fmla="*/ 2592125 w 3089082"/>
              <a:gd name="connsiteY13" fmla="*/ 516835 h 1300038"/>
              <a:gd name="connsiteX14" fmla="*/ 2580198 w 3089082"/>
              <a:gd name="connsiteY14" fmla="*/ 560567 h 1300038"/>
              <a:gd name="connsiteX15" fmla="*/ 2564296 w 3089082"/>
              <a:gd name="connsiteY15" fmla="*/ 560567 h 1300038"/>
              <a:gd name="connsiteX16" fmla="*/ 2556344 w 3089082"/>
              <a:gd name="connsiteY16" fmla="*/ 600324 h 1300038"/>
              <a:gd name="connsiteX17" fmla="*/ 2520563 w 3089082"/>
              <a:gd name="connsiteY17" fmla="*/ 608275 h 1300038"/>
              <a:gd name="connsiteX18" fmla="*/ 2504661 w 3089082"/>
              <a:gd name="connsiteY18" fmla="*/ 655983 h 1300038"/>
              <a:gd name="connsiteX19" fmla="*/ 2397318 w 3089082"/>
              <a:gd name="connsiteY19" fmla="*/ 659958 h 1300038"/>
              <a:gd name="connsiteX20" fmla="*/ 2369489 w 3089082"/>
              <a:gd name="connsiteY20" fmla="*/ 763325 h 1300038"/>
              <a:gd name="connsiteX21" fmla="*/ 2341659 w 3089082"/>
              <a:gd name="connsiteY21" fmla="*/ 759350 h 1300038"/>
              <a:gd name="connsiteX22" fmla="*/ 2321781 w 3089082"/>
              <a:gd name="connsiteY22" fmla="*/ 767301 h 1300038"/>
              <a:gd name="connsiteX23" fmla="*/ 2305878 w 3089082"/>
              <a:gd name="connsiteY23" fmla="*/ 755374 h 1300038"/>
              <a:gd name="connsiteX24" fmla="*/ 2274073 w 3089082"/>
              <a:gd name="connsiteY24" fmla="*/ 811033 h 1300038"/>
              <a:gd name="connsiteX25" fmla="*/ 2254195 w 3089082"/>
              <a:gd name="connsiteY25" fmla="*/ 834887 h 1300038"/>
              <a:gd name="connsiteX26" fmla="*/ 2226365 w 3089082"/>
              <a:gd name="connsiteY26" fmla="*/ 818984 h 1300038"/>
              <a:gd name="connsiteX27" fmla="*/ 2210463 w 3089082"/>
              <a:gd name="connsiteY27" fmla="*/ 846814 h 1300038"/>
              <a:gd name="connsiteX28" fmla="*/ 2178657 w 3089082"/>
              <a:gd name="connsiteY28" fmla="*/ 850790 h 1300038"/>
              <a:gd name="connsiteX29" fmla="*/ 2126974 w 3089082"/>
              <a:gd name="connsiteY29" fmla="*/ 906449 h 1300038"/>
              <a:gd name="connsiteX30" fmla="*/ 2111071 w 3089082"/>
              <a:gd name="connsiteY30" fmla="*/ 938254 h 1300038"/>
              <a:gd name="connsiteX31" fmla="*/ 2103120 w 3089082"/>
              <a:gd name="connsiteY31" fmla="*/ 926327 h 1300038"/>
              <a:gd name="connsiteX32" fmla="*/ 2071315 w 3089082"/>
              <a:gd name="connsiteY32" fmla="*/ 962108 h 1300038"/>
              <a:gd name="connsiteX33" fmla="*/ 2051436 w 3089082"/>
              <a:gd name="connsiteY33" fmla="*/ 985962 h 1300038"/>
              <a:gd name="connsiteX34" fmla="*/ 2011680 w 3089082"/>
              <a:gd name="connsiteY34" fmla="*/ 985962 h 1300038"/>
              <a:gd name="connsiteX35" fmla="*/ 1979875 w 3089082"/>
              <a:gd name="connsiteY35" fmla="*/ 1049572 h 1300038"/>
              <a:gd name="connsiteX36" fmla="*/ 1948069 w 3089082"/>
              <a:gd name="connsiteY36" fmla="*/ 1057524 h 1300038"/>
              <a:gd name="connsiteX37" fmla="*/ 1932167 w 3089082"/>
              <a:gd name="connsiteY37" fmla="*/ 1073426 h 1300038"/>
              <a:gd name="connsiteX38" fmla="*/ 1924216 w 3089082"/>
              <a:gd name="connsiteY38" fmla="*/ 1097280 h 1300038"/>
              <a:gd name="connsiteX39" fmla="*/ 1888435 w 3089082"/>
              <a:gd name="connsiteY39" fmla="*/ 1117158 h 1300038"/>
              <a:gd name="connsiteX40" fmla="*/ 1860605 w 3089082"/>
              <a:gd name="connsiteY40" fmla="*/ 1109207 h 1300038"/>
              <a:gd name="connsiteX41" fmla="*/ 1848678 w 3089082"/>
              <a:gd name="connsiteY41" fmla="*/ 1125110 h 1300038"/>
              <a:gd name="connsiteX42" fmla="*/ 1812897 w 3089082"/>
              <a:gd name="connsiteY42" fmla="*/ 1133061 h 1300038"/>
              <a:gd name="connsiteX43" fmla="*/ 1781092 w 3089082"/>
              <a:gd name="connsiteY43" fmla="*/ 1141012 h 1300038"/>
              <a:gd name="connsiteX44" fmla="*/ 1749287 w 3089082"/>
              <a:gd name="connsiteY44" fmla="*/ 1141012 h 1300038"/>
              <a:gd name="connsiteX45" fmla="*/ 1733384 w 3089082"/>
              <a:gd name="connsiteY45" fmla="*/ 1152939 h 1300038"/>
              <a:gd name="connsiteX46" fmla="*/ 1709530 w 3089082"/>
              <a:gd name="connsiteY46" fmla="*/ 1160890 h 1300038"/>
              <a:gd name="connsiteX47" fmla="*/ 1689652 w 3089082"/>
              <a:gd name="connsiteY47" fmla="*/ 1160890 h 1300038"/>
              <a:gd name="connsiteX48" fmla="*/ 1673749 w 3089082"/>
              <a:gd name="connsiteY48" fmla="*/ 1168842 h 1300038"/>
              <a:gd name="connsiteX49" fmla="*/ 1653871 w 3089082"/>
              <a:gd name="connsiteY49" fmla="*/ 1172817 h 1300038"/>
              <a:gd name="connsiteX50" fmla="*/ 1649896 w 3089082"/>
              <a:gd name="connsiteY50" fmla="*/ 1184744 h 1300038"/>
              <a:gd name="connsiteX51" fmla="*/ 1570383 w 3089082"/>
              <a:gd name="connsiteY51" fmla="*/ 1184744 h 1300038"/>
              <a:gd name="connsiteX52" fmla="*/ 1534602 w 3089082"/>
              <a:gd name="connsiteY52" fmla="*/ 1184744 h 1300038"/>
              <a:gd name="connsiteX53" fmla="*/ 1522675 w 3089082"/>
              <a:gd name="connsiteY53" fmla="*/ 1196671 h 1300038"/>
              <a:gd name="connsiteX54" fmla="*/ 1474967 w 3089082"/>
              <a:gd name="connsiteY54" fmla="*/ 1200647 h 1300038"/>
              <a:gd name="connsiteX55" fmla="*/ 1467016 w 3089082"/>
              <a:gd name="connsiteY55" fmla="*/ 1216550 h 1300038"/>
              <a:gd name="connsiteX56" fmla="*/ 1423283 w 3089082"/>
              <a:gd name="connsiteY56" fmla="*/ 1220525 h 1300038"/>
              <a:gd name="connsiteX57" fmla="*/ 1395454 w 3089082"/>
              <a:gd name="connsiteY57" fmla="*/ 1244379 h 1300038"/>
              <a:gd name="connsiteX58" fmla="*/ 1371600 w 3089082"/>
              <a:gd name="connsiteY58" fmla="*/ 1240404 h 1300038"/>
              <a:gd name="connsiteX59" fmla="*/ 1347746 w 3089082"/>
              <a:gd name="connsiteY59" fmla="*/ 1260282 h 1300038"/>
              <a:gd name="connsiteX60" fmla="*/ 1260282 w 3089082"/>
              <a:gd name="connsiteY60" fmla="*/ 1260282 h 1300038"/>
              <a:gd name="connsiteX61" fmla="*/ 1236428 w 3089082"/>
              <a:gd name="connsiteY61" fmla="*/ 1288111 h 1300038"/>
              <a:gd name="connsiteX62" fmla="*/ 1137036 w 3089082"/>
              <a:gd name="connsiteY62" fmla="*/ 1288111 h 1300038"/>
              <a:gd name="connsiteX63" fmla="*/ 1081377 w 3089082"/>
              <a:gd name="connsiteY63" fmla="*/ 1300038 h 1300038"/>
              <a:gd name="connsiteX64" fmla="*/ 715617 w 3089082"/>
              <a:gd name="connsiteY64" fmla="*/ 1300038 h 1300038"/>
              <a:gd name="connsiteX65" fmla="*/ 341906 w 3089082"/>
              <a:gd name="connsiteY65" fmla="*/ 1300038 h 1300038"/>
              <a:gd name="connsiteX66" fmla="*/ 0 w 3089082"/>
              <a:gd name="connsiteY66" fmla="*/ 1300038 h 1300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089082" h="1300038">
                <a:moveTo>
                  <a:pt x="3089082" y="0"/>
                </a:moveTo>
                <a:lnTo>
                  <a:pt x="2997642" y="0"/>
                </a:lnTo>
                <a:lnTo>
                  <a:pt x="2997642" y="166977"/>
                </a:lnTo>
                <a:lnTo>
                  <a:pt x="2874396" y="166977"/>
                </a:lnTo>
                <a:lnTo>
                  <a:pt x="2874396" y="270344"/>
                </a:lnTo>
                <a:lnTo>
                  <a:pt x="2763078" y="270344"/>
                </a:lnTo>
                <a:lnTo>
                  <a:pt x="2763078" y="329979"/>
                </a:lnTo>
                <a:lnTo>
                  <a:pt x="2711395" y="329979"/>
                </a:lnTo>
                <a:lnTo>
                  <a:pt x="2699468" y="433346"/>
                </a:lnTo>
                <a:lnTo>
                  <a:pt x="2647784" y="425395"/>
                </a:lnTo>
                <a:lnTo>
                  <a:pt x="2643809" y="477078"/>
                </a:lnTo>
                <a:lnTo>
                  <a:pt x="2623930" y="477078"/>
                </a:lnTo>
                <a:lnTo>
                  <a:pt x="2612003" y="524786"/>
                </a:lnTo>
                <a:lnTo>
                  <a:pt x="2592125" y="516835"/>
                </a:lnTo>
                <a:lnTo>
                  <a:pt x="2580198" y="560567"/>
                </a:lnTo>
                <a:lnTo>
                  <a:pt x="2564296" y="560567"/>
                </a:lnTo>
                <a:lnTo>
                  <a:pt x="2556344" y="600324"/>
                </a:lnTo>
                <a:lnTo>
                  <a:pt x="2520563" y="608275"/>
                </a:lnTo>
                <a:lnTo>
                  <a:pt x="2504661" y="655983"/>
                </a:lnTo>
                <a:lnTo>
                  <a:pt x="2397318" y="659958"/>
                </a:lnTo>
                <a:lnTo>
                  <a:pt x="2369489" y="763325"/>
                </a:lnTo>
                <a:lnTo>
                  <a:pt x="2341659" y="759350"/>
                </a:lnTo>
                <a:lnTo>
                  <a:pt x="2321781" y="767301"/>
                </a:lnTo>
                <a:lnTo>
                  <a:pt x="2305878" y="755374"/>
                </a:lnTo>
                <a:lnTo>
                  <a:pt x="2274073" y="811033"/>
                </a:lnTo>
                <a:lnTo>
                  <a:pt x="2254195" y="834887"/>
                </a:lnTo>
                <a:lnTo>
                  <a:pt x="2226365" y="818984"/>
                </a:lnTo>
                <a:lnTo>
                  <a:pt x="2210463" y="846814"/>
                </a:lnTo>
                <a:lnTo>
                  <a:pt x="2178657" y="850790"/>
                </a:lnTo>
                <a:lnTo>
                  <a:pt x="2126974" y="906449"/>
                </a:lnTo>
                <a:lnTo>
                  <a:pt x="2111071" y="938254"/>
                </a:lnTo>
                <a:lnTo>
                  <a:pt x="2103120" y="926327"/>
                </a:lnTo>
                <a:lnTo>
                  <a:pt x="2071315" y="962108"/>
                </a:lnTo>
                <a:lnTo>
                  <a:pt x="2051436" y="985962"/>
                </a:lnTo>
                <a:lnTo>
                  <a:pt x="2011680" y="985962"/>
                </a:lnTo>
                <a:lnTo>
                  <a:pt x="1979875" y="1049572"/>
                </a:lnTo>
                <a:lnTo>
                  <a:pt x="1948069" y="1057524"/>
                </a:lnTo>
                <a:lnTo>
                  <a:pt x="1932167" y="1073426"/>
                </a:lnTo>
                <a:lnTo>
                  <a:pt x="1924216" y="1097280"/>
                </a:lnTo>
                <a:lnTo>
                  <a:pt x="1888435" y="1117158"/>
                </a:lnTo>
                <a:lnTo>
                  <a:pt x="1860605" y="1109207"/>
                </a:lnTo>
                <a:lnTo>
                  <a:pt x="1848678" y="1125110"/>
                </a:lnTo>
                <a:lnTo>
                  <a:pt x="1812897" y="1133061"/>
                </a:lnTo>
                <a:lnTo>
                  <a:pt x="1781092" y="1141012"/>
                </a:lnTo>
                <a:lnTo>
                  <a:pt x="1749287" y="1141012"/>
                </a:lnTo>
                <a:lnTo>
                  <a:pt x="1733384" y="1152939"/>
                </a:lnTo>
                <a:lnTo>
                  <a:pt x="1709530" y="1160890"/>
                </a:lnTo>
                <a:lnTo>
                  <a:pt x="1689652" y="1160890"/>
                </a:lnTo>
                <a:lnTo>
                  <a:pt x="1673749" y="1168842"/>
                </a:lnTo>
                <a:lnTo>
                  <a:pt x="1653871" y="1172817"/>
                </a:lnTo>
                <a:lnTo>
                  <a:pt x="1649896" y="1184744"/>
                </a:lnTo>
                <a:lnTo>
                  <a:pt x="1570383" y="1184744"/>
                </a:lnTo>
                <a:lnTo>
                  <a:pt x="1534602" y="1184744"/>
                </a:lnTo>
                <a:lnTo>
                  <a:pt x="1522675" y="1196671"/>
                </a:lnTo>
                <a:lnTo>
                  <a:pt x="1474967" y="1200647"/>
                </a:lnTo>
                <a:lnTo>
                  <a:pt x="1467016" y="1216550"/>
                </a:lnTo>
                <a:lnTo>
                  <a:pt x="1423283" y="1220525"/>
                </a:lnTo>
                <a:lnTo>
                  <a:pt x="1395454" y="1244379"/>
                </a:lnTo>
                <a:lnTo>
                  <a:pt x="1371600" y="1240404"/>
                </a:lnTo>
                <a:lnTo>
                  <a:pt x="1347746" y="1260282"/>
                </a:lnTo>
                <a:lnTo>
                  <a:pt x="1260282" y="1260282"/>
                </a:lnTo>
                <a:lnTo>
                  <a:pt x="1236428" y="1288111"/>
                </a:lnTo>
                <a:lnTo>
                  <a:pt x="1137036" y="1288111"/>
                </a:lnTo>
                <a:lnTo>
                  <a:pt x="1081377" y="1300038"/>
                </a:lnTo>
                <a:lnTo>
                  <a:pt x="715617" y="1300038"/>
                </a:lnTo>
                <a:lnTo>
                  <a:pt x="341906" y="1300038"/>
                </a:lnTo>
                <a:lnTo>
                  <a:pt x="0" y="1300038"/>
                </a:lnTo>
              </a:path>
            </a:pathLst>
          </a:custGeom>
          <a:noFill/>
          <a:ln w="38100">
            <a:solidFill>
              <a:schemeClr val="tx1"/>
            </a:solidFill>
          </a:ln>
          <a:effectLst/>
        </p:spPr>
        <p:txBody>
          <a:bodyPr rtlCol="0" anchor="ctr"/>
          <a:lstStyle/>
          <a:p>
            <a:pPr algn="ctr"/>
            <a:endParaRPr lang="en-ZA">
              <a:latin typeface="Arial Narrow" pitchFamily="34" charset="0"/>
            </a:endParaRPr>
          </a:p>
        </p:txBody>
      </p:sp>
      <p:cxnSp>
        <p:nvCxnSpPr>
          <p:cNvPr id="99" name="Straight Connector 98"/>
          <p:cNvCxnSpPr/>
          <p:nvPr/>
        </p:nvCxnSpPr>
        <p:spPr>
          <a:xfrm flipV="1">
            <a:off x="985520" y="4470185"/>
            <a:ext cx="3713480" cy="1568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16200000" flipH="1">
            <a:off x="3161165" y="5131246"/>
            <a:ext cx="13320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V="1">
            <a:off x="4991548" y="4470185"/>
            <a:ext cx="3689873" cy="1075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rot="16200000" flipH="1">
            <a:off x="6454027" y="5129034"/>
            <a:ext cx="13320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6200000" flipH="1">
            <a:off x="7720391" y="5131245"/>
            <a:ext cx="1332000" cy="0"/>
          </a:xfrm>
          <a:prstGeom prst="line">
            <a:avLst/>
          </a:prstGeom>
          <a:ln w="19050" cap="rnd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16200000" flipH="1">
            <a:off x="2202955" y="5131246"/>
            <a:ext cx="13320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879389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28395" y="5829034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338258" y="5829034"/>
            <a:ext cx="290464" cy="353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211064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168028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124992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081956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038920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995886" y="5829034"/>
            <a:ext cx="4587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-60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443968" y="5471591"/>
            <a:ext cx="1069524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Body mass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06894" y="5508074"/>
            <a:ext cx="500217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Rectangle 15"/>
          <p:cNvSpPr/>
          <p:nvPr/>
        </p:nvSpPr>
        <p:spPr>
          <a:xfrm>
            <a:off x="2506894" y="5644636"/>
            <a:ext cx="979721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Rectangle 17"/>
          <p:cNvSpPr/>
          <p:nvPr/>
        </p:nvSpPr>
        <p:spPr>
          <a:xfrm>
            <a:off x="2506894" y="5185490"/>
            <a:ext cx="1180443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Rectangle 18"/>
          <p:cNvSpPr/>
          <p:nvPr/>
        </p:nvSpPr>
        <p:spPr>
          <a:xfrm>
            <a:off x="2506894" y="5322053"/>
            <a:ext cx="1886686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235591" y="5144896"/>
            <a:ext cx="1277901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Abdominal fat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06894" y="3552040"/>
            <a:ext cx="1824474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Rectangle 22"/>
          <p:cNvSpPr/>
          <p:nvPr/>
        </p:nvSpPr>
        <p:spPr>
          <a:xfrm>
            <a:off x="2506894" y="3688603"/>
            <a:ext cx="4836380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411445" y="3511446"/>
            <a:ext cx="110204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Triglyceride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06894" y="3225350"/>
            <a:ext cx="1423422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7" name="Rectangle 26"/>
          <p:cNvSpPr/>
          <p:nvPr/>
        </p:nvSpPr>
        <p:spPr>
          <a:xfrm>
            <a:off x="2506894" y="3361913"/>
            <a:ext cx="4479443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994270" y="3184756"/>
            <a:ext cx="151922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Triglyceride AUC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554122" y="2858066"/>
            <a:ext cx="730645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dirty="0" smtClean="0">
                <a:latin typeface="Arial Narrow" pitchFamily="34" charset="0"/>
                <a:cs typeface="Calibri" pitchFamily="34" charset="0"/>
              </a:rPr>
              <a:t>HDL-C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06894" y="2894550"/>
            <a:ext cx="75885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Rectangle 30"/>
          <p:cNvSpPr/>
          <p:nvPr/>
        </p:nvSpPr>
        <p:spPr>
          <a:xfrm flipH="1">
            <a:off x="1279359" y="3031112"/>
            <a:ext cx="1227536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Rectangle 31"/>
          <p:cNvSpPr/>
          <p:nvPr/>
        </p:nvSpPr>
        <p:spPr>
          <a:xfrm>
            <a:off x="2506894" y="2571970"/>
            <a:ext cx="1928748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3" name="Rectangle 32"/>
          <p:cNvSpPr/>
          <p:nvPr/>
        </p:nvSpPr>
        <p:spPr>
          <a:xfrm>
            <a:off x="2506893" y="2708533"/>
            <a:ext cx="5137170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815754" y="2531376"/>
            <a:ext cx="169773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Triglyceride/HDL-C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06894" y="1591900"/>
            <a:ext cx="148073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6" name="Rectangle 35"/>
          <p:cNvSpPr/>
          <p:nvPr/>
        </p:nvSpPr>
        <p:spPr>
          <a:xfrm>
            <a:off x="2506894" y="1728462"/>
            <a:ext cx="914085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1892809" y="1551306"/>
            <a:ext cx="620683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err="1" smtClean="0">
                <a:latin typeface="Arial Narrow" pitchFamily="34" charset="0"/>
                <a:cs typeface="Calibri" pitchFamily="34" charset="0"/>
              </a:rPr>
              <a:t>ApoB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 flipH="1">
            <a:off x="1736558" y="1265211"/>
            <a:ext cx="770336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9" name="Rectangle 38"/>
          <p:cNvSpPr/>
          <p:nvPr/>
        </p:nvSpPr>
        <p:spPr>
          <a:xfrm>
            <a:off x="2506894" y="1401773"/>
            <a:ext cx="1555769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486421" y="1224616"/>
            <a:ext cx="1265090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err="1" smtClean="0">
                <a:latin typeface="Arial Narrow" pitchFamily="34" charset="0"/>
                <a:cs typeface="Calibri" pitchFamily="34" charset="0"/>
              </a:rPr>
              <a:t>ApoB</a:t>
            </a:r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/ApoA-1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211288" y="2204686"/>
            <a:ext cx="191319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Small LDL-</a:t>
            </a:r>
            <a:r>
              <a:rPr lang="en-US" sz="1700" dirty="0" smtClean="0">
                <a:latin typeface="Arial Narrow" pitchFamily="34" charset="0"/>
                <a:cs typeface="Calibri" pitchFamily="34" charset="0"/>
              </a:rPr>
              <a:t>C particles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 flipH="1">
            <a:off x="2117559" y="2241169"/>
            <a:ext cx="389336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3" name="Rectangle 42"/>
          <p:cNvSpPr/>
          <p:nvPr/>
        </p:nvSpPr>
        <p:spPr>
          <a:xfrm>
            <a:off x="2506893" y="2377731"/>
            <a:ext cx="1768327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4" name="Rectangle 43"/>
          <p:cNvSpPr/>
          <p:nvPr/>
        </p:nvSpPr>
        <p:spPr>
          <a:xfrm>
            <a:off x="2506894" y="4858800"/>
            <a:ext cx="152085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5" name="Rectangle 44"/>
          <p:cNvSpPr/>
          <p:nvPr/>
        </p:nvSpPr>
        <p:spPr>
          <a:xfrm>
            <a:off x="2506894" y="4995362"/>
            <a:ext cx="1142685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1672885" y="4818206"/>
            <a:ext cx="84060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Glucose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06893" y="4532110"/>
            <a:ext cx="1648011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8" name="Rectangle 47"/>
          <p:cNvSpPr/>
          <p:nvPr/>
        </p:nvSpPr>
        <p:spPr>
          <a:xfrm>
            <a:off x="2506894" y="4668672"/>
            <a:ext cx="4700022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1811056" y="4491516"/>
            <a:ext cx="702436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Insulin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06894" y="4205421"/>
            <a:ext cx="1668064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1" name="Rectangle 50"/>
          <p:cNvSpPr/>
          <p:nvPr/>
        </p:nvSpPr>
        <p:spPr>
          <a:xfrm>
            <a:off x="2506894" y="4341983"/>
            <a:ext cx="5261495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1793423" y="4164826"/>
            <a:ext cx="720069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HOMA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506893" y="3878730"/>
            <a:ext cx="1676085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4" name="Rectangle 53"/>
          <p:cNvSpPr/>
          <p:nvPr/>
        </p:nvSpPr>
        <p:spPr>
          <a:xfrm>
            <a:off x="2506894" y="4015292"/>
            <a:ext cx="4014222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5" name="Text Box 4"/>
          <p:cNvSpPr txBox="1">
            <a:spLocks noChangeArrowheads="1"/>
          </p:cNvSpPr>
          <p:nvPr/>
        </p:nvSpPr>
        <p:spPr bwMode="auto">
          <a:xfrm>
            <a:off x="1841513" y="3838136"/>
            <a:ext cx="671979" cy="33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err="1" smtClean="0">
                <a:latin typeface="Arial Narrow" pitchFamily="34" charset="0"/>
                <a:cs typeface="Calibri" pitchFamily="34" charset="0"/>
              </a:rPr>
              <a:t>Leptin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06894" y="1918590"/>
            <a:ext cx="2261622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7" name="Rectangle 56"/>
          <p:cNvSpPr/>
          <p:nvPr/>
        </p:nvSpPr>
        <p:spPr>
          <a:xfrm>
            <a:off x="2506894" y="2055152"/>
            <a:ext cx="5466032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201860" y="1877996"/>
            <a:ext cx="2311632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700" b="0" dirty="0" smtClean="0">
                <a:latin typeface="Arial Narrow" pitchFamily="34" charset="0"/>
                <a:cs typeface="Calibri" pitchFamily="34" charset="0"/>
              </a:rPr>
              <a:t>Total Saturated Fatty Acids</a:t>
            </a:r>
            <a:endParaRPr lang="en-US" sz="1700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2506894" y="1212573"/>
            <a:ext cx="0" cy="463106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261661" y="1161420"/>
            <a:ext cx="152085" cy="13815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 bwMode="auto">
          <a:xfrm>
            <a:off x="5473340" y="1062876"/>
            <a:ext cx="224212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b="0" dirty="0" smtClean="0">
                <a:latin typeface="Arial Narrow" pitchFamily="34" charset="0"/>
                <a:cs typeface="Calibri" pitchFamily="34" charset="0"/>
              </a:rPr>
              <a:t>High Carbohydrate Low Fat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261661" y="1370820"/>
            <a:ext cx="152085" cy="13815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3" name="Text Box 4"/>
          <p:cNvSpPr txBox="1">
            <a:spLocks noChangeArrowheads="1"/>
          </p:cNvSpPr>
          <p:nvPr/>
        </p:nvSpPr>
        <p:spPr bwMode="auto">
          <a:xfrm>
            <a:off x="5473340" y="1272275"/>
            <a:ext cx="2766001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b="0" dirty="0" smtClean="0">
                <a:latin typeface="Arial Narrow" pitchFamily="34" charset="0"/>
                <a:cs typeface="Calibri" pitchFamily="34" charset="0"/>
              </a:rPr>
              <a:t>Low Carbohydrate High Fat</a:t>
            </a:r>
          </a:p>
          <a:p>
            <a:pPr rtl="1" eaLnBrk="1" hangingPunct="1"/>
            <a:r>
              <a:rPr lang="en-US" dirty="0" smtClean="0">
                <a:latin typeface="Arial Narrow" pitchFamily="34" charset="0"/>
                <a:cs typeface="Calibri" pitchFamily="34" charset="0"/>
              </a:rPr>
              <a:t>12% CHO 60% Fat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Ketogenic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cs typeface="Calibri" pitchFamily="34" charset="0"/>
              </a:rPr>
              <a:t>DIet</a:t>
            </a:r>
            <a:r>
              <a:rPr lang="en-US" dirty="0" smtClean="0">
                <a:latin typeface="Arial Narrow" pitchFamily="34" charset="0"/>
                <a:cs typeface="Calibri" pitchFamily="34" charset="0"/>
              </a:rPr>
              <a:t> </a:t>
            </a:r>
            <a:endParaRPr lang="en-US" b="0" dirty="0">
              <a:latin typeface="Arial Narrow" pitchFamily="34" charset="0"/>
              <a:cs typeface="Calibri" pitchFamily="34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1058238" y="5843638"/>
            <a:ext cx="719191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 Box 4"/>
          <p:cNvSpPr txBox="1">
            <a:spLocks noChangeArrowheads="1"/>
          </p:cNvSpPr>
          <p:nvPr/>
        </p:nvSpPr>
        <p:spPr bwMode="auto">
          <a:xfrm>
            <a:off x="5110831" y="6086866"/>
            <a:ext cx="1515159" cy="353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Percent change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312060" y="1687921"/>
            <a:ext cx="7164000" cy="3567252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5" name="Rectangle 4"/>
          <p:cNvSpPr/>
          <p:nvPr/>
        </p:nvSpPr>
        <p:spPr>
          <a:xfrm>
            <a:off x="1312060" y="1383864"/>
            <a:ext cx="7179013" cy="399674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 rot="16200000">
            <a:off x="-110636" y="3057131"/>
            <a:ext cx="16995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itchFamily="34" charset="0"/>
                <a:cs typeface="Calibri" pitchFamily="34" charset="0"/>
              </a:rPr>
              <a:t>Pattern B (%)</a:t>
            </a:r>
            <a:endParaRPr lang="en-US" sz="24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022431" y="5173652"/>
            <a:ext cx="2904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>
                <a:latin typeface="Arial Narrow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292870" y="5455498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916633" y="4696713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10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916633" y="4198751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916633" y="3700789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916633" y="3202827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916633" y="2704865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916633" y="2206903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916633" y="1708941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70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916633" y="1210979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682434" y="5455498"/>
            <a:ext cx="6799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% Fat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682434" y="5761075"/>
            <a:ext cx="15552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eaLnBrk="1" hangingPunct="1"/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% Carbohydrate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5889537" y="1694633"/>
            <a:ext cx="100053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eaLnBrk="1" hangingPunct="1"/>
            <a:r>
              <a:rPr lang="en-US" sz="1800" i="1" dirty="0" smtClean="0">
                <a:latin typeface="Arial Narrow" pitchFamily="34" charset="0"/>
                <a:cs typeface="Calibri" pitchFamily="34" charset="0"/>
              </a:rPr>
              <a:t>r</a:t>
            </a:r>
            <a:r>
              <a:rPr lang="en-US" sz="1800" dirty="0" smtClean="0">
                <a:latin typeface="Arial Narrow" pitchFamily="34" charset="0"/>
                <a:cs typeface="Calibri" pitchFamily="34" charset="0"/>
              </a:rPr>
              <a:t> = -0.95</a:t>
            </a:r>
          </a:p>
          <a:p>
            <a:pPr eaLnBrk="1" hangingPunct="1"/>
            <a:r>
              <a:rPr lang="en-US" sz="1800" b="0" i="1" dirty="0" smtClean="0">
                <a:latin typeface="Arial Narrow" pitchFamily="34" charset="0"/>
                <a:cs typeface="Calibri" pitchFamily="34" charset="0"/>
              </a:rPr>
              <a:t>p</a:t>
            </a:r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 &lt; 0.001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366767" y="2017798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1" name="Oval 20"/>
          <p:cNvSpPr/>
          <p:nvPr/>
        </p:nvSpPr>
        <p:spPr>
          <a:xfrm>
            <a:off x="3543924" y="2774041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2" name="Oval 21"/>
          <p:cNvSpPr/>
          <p:nvPr/>
        </p:nvSpPr>
        <p:spPr>
          <a:xfrm>
            <a:off x="3543924" y="3130236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3" name="Oval 22"/>
          <p:cNvSpPr/>
          <p:nvPr/>
        </p:nvSpPr>
        <p:spPr>
          <a:xfrm>
            <a:off x="3991083" y="2704865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4" name="Oval 23"/>
          <p:cNvSpPr/>
          <p:nvPr/>
        </p:nvSpPr>
        <p:spPr>
          <a:xfrm>
            <a:off x="4702534" y="3400344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5" name="Oval 24"/>
          <p:cNvSpPr/>
          <p:nvPr/>
        </p:nvSpPr>
        <p:spPr>
          <a:xfrm>
            <a:off x="5858007" y="3608786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6" name="Oval 25"/>
          <p:cNvSpPr/>
          <p:nvPr/>
        </p:nvSpPr>
        <p:spPr>
          <a:xfrm>
            <a:off x="5858007" y="3764264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7" name="Oval 26"/>
          <p:cNvSpPr/>
          <p:nvPr/>
        </p:nvSpPr>
        <p:spPr>
          <a:xfrm>
            <a:off x="5858007" y="4326912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8" name="Oval 27"/>
          <p:cNvSpPr/>
          <p:nvPr/>
        </p:nvSpPr>
        <p:spPr>
          <a:xfrm>
            <a:off x="6581879" y="4409708"/>
            <a:ext cx="252000" cy="2520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3452679" y="5455498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4612488" y="5455498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5772297" y="5455498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6932107" y="5455498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3" name="Text Box 4"/>
          <p:cNvSpPr txBox="1">
            <a:spLocks noChangeArrowheads="1"/>
          </p:cNvSpPr>
          <p:nvPr/>
        </p:nvSpPr>
        <p:spPr bwMode="auto">
          <a:xfrm>
            <a:off x="2292870" y="5761075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75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3452679" y="5761075"/>
            <a:ext cx="396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65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5" name="Text Box 4"/>
          <p:cNvSpPr txBox="1">
            <a:spLocks noChangeArrowheads="1"/>
          </p:cNvSpPr>
          <p:nvPr/>
        </p:nvSpPr>
        <p:spPr bwMode="auto">
          <a:xfrm>
            <a:off x="4612488" y="5761075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55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5772297" y="5761075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45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7" name="Text Box 4"/>
          <p:cNvSpPr txBox="1">
            <a:spLocks noChangeArrowheads="1"/>
          </p:cNvSpPr>
          <p:nvPr/>
        </p:nvSpPr>
        <p:spPr bwMode="auto">
          <a:xfrm>
            <a:off x="6932107" y="5761075"/>
            <a:ext cx="3962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itchFamily="34" charset="0"/>
                <a:cs typeface="Calibri" pitchFamily="34" charset="0"/>
              </a:rPr>
              <a:t>35</a:t>
            </a:r>
            <a:endParaRPr lang="en-US" sz="1800" b="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86000" y="6191250"/>
            <a:ext cx="58896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Macronutrient composition of the diet</a:t>
            </a:r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601742" y="5862017"/>
            <a:ext cx="23589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Sugar (lb. per year)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 rot="16200000">
            <a:off x="-1218010" y="3033687"/>
            <a:ext cx="31724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CHD Mortality per 100,000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6800" y="860319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900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873370" y="5556958"/>
            <a:ext cx="3016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46800" y="13681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800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46800" y="1875997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700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46800" y="2383836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600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46800" y="2891675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546800" y="3399514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400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546800" y="3907353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300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546800" y="4415192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46800" y="4923034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1667864" y="5556958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2509646" y="5556958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40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6" name="Text Box 4"/>
          <p:cNvSpPr txBox="1">
            <a:spLocks noChangeArrowheads="1"/>
          </p:cNvSpPr>
          <p:nvPr/>
        </p:nvSpPr>
        <p:spPr bwMode="auto">
          <a:xfrm>
            <a:off x="3351429" y="5556958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60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4193211" y="5556958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80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0" name="Text Box 4"/>
          <p:cNvSpPr txBox="1">
            <a:spLocks noChangeArrowheads="1"/>
          </p:cNvSpPr>
          <p:nvPr/>
        </p:nvSpPr>
        <p:spPr bwMode="auto">
          <a:xfrm>
            <a:off x="4982094" y="55569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5823876" y="55569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6665658" y="55569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140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7507441" y="55569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160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981741" y="1377093"/>
            <a:ext cx="5878924" cy="3935392"/>
          </a:xfrm>
          <a:custGeom>
            <a:avLst/>
            <a:gdLst>
              <a:gd name="connsiteX0" fmla="*/ 4409955 w 5648446"/>
              <a:gd name="connsiteY0" fmla="*/ 0 h 3935392"/>
              <a:gd name="connsiteX1" fmla="*/ 5648446 w 5648446"/>
              <a:gd name="connsiteY1" fmla="*/ 694481 h 3935392"/>
              <a:gd name="connsiteX2" fmla="*/ 4085864 w 5648446"/>
              <a:gd name="connsiteY2" fmla="*/ 740779 h 3935392"/>
              <a:gd name="connsiteX3" fmla="*/ 2569580 w 5648446"/>
              <a:gd name="connsiteY3" fmla="*/ 1284790 h 3935392"/>
              <a:gd name="connsiteX4" fmla="*/ 4479403 w 5648446"/>
              <a:gd name="connsiteY4" fmla="*/ 1284790 h 3935392"/>
              <a:gd name="connsiteX5" fmla="*/ 3565003 w 5648446"/>
              <a:gd name="connsiteY5" fmla="*/ 1817225 h 3935392"/>
              <a:gd name="connsiteX6" fmla="*/ 3229337 w 5648446"/>
              <a:gd name="connsiteY6" fmla="*/ 2604304 h 3935392"/>
              <a:gd name="connsiteX7" fmla="*/ 4085864 w 5648446"/>
              <a:gd name="connsiteY7" fmla="*/ 2882096 h 3935392"/>
              <a:gd name="connsiteX8" fmla="*/ 2349661 w 5648446"/>
              <a:gd name="connsiteY8" fmla="*/ 2997843 h 3935392"/>
              <a:gd name="connsiteX9" fmla="*/ 3460831 w 5648446"/>
              <a:gd name="connsiteY9" fmla="*/ 3078866 h 3935392"/>
              <a:gd name="connsiteX10" fmla="*/ 3356659 w 5648446"/>
              <a:gd name="connsiteY10" fmla="*/ 3183038 h 3935392"/>
              <a:gd name="connsiteX11" fmla="*/ 1863524 w 5648446"/>
              <a:gd name="connsiteY11" fmla="*/ 3229336 h 3935392"/>
              <a:gd name="connsiteX12" fmla="*/ 1840375 w 5648446"/>
              <a:gd name="connsiteY12" fmla="*/ 3240911 h 3935392"/>
              <a:gd name="connsiteX13" fmla="*/ 1840375 w 5648446"/>
              <a:gd name="connsiteY13" fmla="*/ 3588152 h 3935392"/>
              <a:gd name="connsiteX14" fmla="*/ 636608 w 5648446"/>
              <a:gd name="connsiteY14" fmla="*/ 3657600 h 3935392"/>
              <a:gd name="connsiteX15" fmla="*/ 0 w 5648446"/>
              <a:gd name="connsiteY15" fmla="*/ 3935392 h 393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648446" h="3935392">
                <a:moveTo>
                  <a:pt x="4409955" y="0"/>
                </a:moveTo>
                <a:lnTo>
                  <a:pt x="5648446" y="694481"/>
                </a:lnTo>
                <a:lnTo>
                  <a:pt x="4085864" y="740779"/>
                </a:lnTo>
                <a:lnTo>
                  <a:pt x="2569580" y="1284790"/>
                </a:lnTo>
                <a:lnTo>
                  <a:pt x="4479403" y="1284790"/>
                </a:lnTo>
                <a:lnTo>
                  <a:pt x="3565003" y="1817225"/>
                </a:lnTo>
                <a:lnTo>
                  <a:pt x="3229337" y="2604304"/>
                </a:lnTo>
                <a:lnTo>
                  <a:pt x="4085864" y="2882096"/>
                </a:lnTo>
                <a:lnTo>
                  <a:pt x="2349661" y="2997843"/>
                </a:lnTo>
                <a:lnTo>
                  <a:pt x="3460831" y="3078866"/>
                </a:lnTo>
                <a:lnTo>
                  <a:pt x="3356659" y="3183038"/>
                </a:lnTo>
                <a:lnTo>
                  <a:pt x="1863524" y="3229336"/>
                </a:lnTo>
                <a:lnTo>
                  <a:pt x="1840375" y="3240911"/>
                </a:lnTo>
                <a:lnTo>
                  <a:pt x="1840375" y="3588152"/>
                </a:lnTo>
                <a:lnTo>
                  <a:pt x="636608" y="3657600"/>
                </a:lnTo>
                <a:lnTo>
                  <a:pt x="0" y="3935392"/>
                </a:lnTo>
              </a:path>
            </a:pathLst>
          </a:custGeom>
          <a:noFill/>
          <a:ln w="76200">
            <a:solidFill>
              <a:schemeClr val="bg1">
                <a:lumMod val="50000"/>
              </a:schemeClr>
            </a:solidFill>
          </a:ln>
          <a:effectLst/>
        </p:spPr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9" name="Oval 26"/>
          <p:cNvSpPr>
            <a:spLocks noChangeArrowheads="1"/>
          </p:cNvSpPr>
          <p:nvPr/>
        </p:nvSpPr>
        <p:spPr bwMode="auto">
          <a:xfrm>
            <a:off x="6451163" y="1242116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0" name="Oval 26"/>
          <p:cNvSpPr>
            <a:spLocks noChangeArrowheads="1"/>
          </p:cNvSpPr>
          <p:nvPr/>
        </p:nvSpPr>
        <p:spPr bwMode="auto">
          <a:xfrm>
            <a:off x="7645820" y="1903801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1" name="Oval 26"/>
          <p:cNvSpPr>
            <a:spLocks noChangeArrowheads="1"/>
          </p:cNvSpPr>
          <p:nvPr/>
        </p:nvSpPr>
        <p:spPr bwMode="auto">
          <a:xfrm>
            <a:off x="6045579" y="1975178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2" name="Oval 26"/>
          <p:cNvSpPr>
            <a:spLocks noChangeArrowheads="1"/>
          </p:cNvSpPr>
          <p:nvPr/>
        </p:nvSpPr>
        <p:spPr bwMode="auto">
          <a:xfrm>
            <a:off x="4529669" y="2474830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3" name="Oval 26"/>
          <p:cNvSpPr>
            <a:spLocks noChangeArrowheads="1"/>
          </p:cNvSpPr>
          <p:nvPr/>
        </p:nvSpPr>
        <p:spPr bwMode="auto">
          <a:xfrm>
            <a:off x="6435100" y="2511495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4" name="Oval 26"/>
          <p:cNvSpPr>
            <a:spLocks noChangeArrowheads="1"/>
          </p:cNvSpPr>
          <p:nvPr/>
        </p:nvSpPr>
        <p:spPr bwMode="auto">
          <a:xfrm>
            <a:off x="5521538" y="3057446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Oval 26"/>
          <p:cNvSpPr>
            <a:spLocks noChangeArrowheads="1"/>
          </p:cNvSpPr>
          <p:nvPr/>
        </p:nvSpPr>
        <p:spPr bwMode="auto">
          <a:xfrm>
            <a:off x="5174186" y="3811742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Oval 26"/>
          <p:cNvSpPr>
            <a:spLocks noChangeArrowheads="1"/>
          </p:cNvSpPr>
          <p:nvPr/>
        </p:nvSpPr>
        <p:spPr bwMode="auto">
          <a:xfrm>
            <a:off x="6055625" y="4091476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Oval 26"/>
          <p:cNvSpPr>
            <a:spLocks noChangeArrowheads="1"/>
          </p:cNvSpPr>
          <p:nvPr/>
        </p:nvSpPr>
        <p:spPr bwMode="auto">
          <a:xfrm>
            <a:off x="4274682" y="4197590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6"/>
          <p:cNvSpPr>
            <a:spLocks noChangeArrowheads="1"/>
          </p:cNvSpPr>
          <p:nvPr/>
        </p:nvSpPr>
        <p:spPr bwMode="auto">
          <a:xfrm>
            <a:off x="5372964" y="4280555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Oval 26"/>
          <p:cNvSpPr>
            <a:spLocks noChangeArrowheads="1"/>
          </p:cNvSpPr>
          <p:nvPr/>
        </p:nvSpPr>
        <p:spPr bwMode="auto">
          <a:xfrm>
            <a:off x="3726544" y="4458059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Oval 26"/>
          <p:cNvSpPr>
            <a:spLocks noChangeArrowheads="1"/>
          </p:cNvSpPr>
          <p:nvPr/>
        </p:nvSpPr>
        <p:spPr bwMode="auto">
          <a:xfrm>
            <a:off x="3726544" y="4793726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Oval 26"/>
          <p:cNvSpPr>
            <a:spLocks noChangeArrowheads="1"/>
          </p:cNvSpPr>
          <p:nvPr/>
        </p:nvSpPr>
        <p:spPr bwMode="auto">
          <a:xfrm>
            <a:off x="2499762" y="4865103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Oval 26"/>
          <p:cNvSpPr>
            <a:spLocks noChangeArrowheads="1"/>
          </p:cNvSpPr>
          <p:nvPr/>
        </p:nvSpPr>
        <p:spPr bwMode="auto">
          <a:xfrm>
            <a:off x="1827140" y="5144823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"/>
          <p:cNvSpPr txBox="1">
            <a:spLocks noChangeArrowheads="1"/>
          </p:cNvSpPr>
          <p:nvPr/>
        </p:nvSpPr>
        <p:spPr bwMode="auto">
          <a:xfrm>
            <a:off x="5820748" y="1216452"/>
            <a:ext cx="6047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USA</a:t>
            </a:r>
            <a:endParaRPr lang="en-US" sz="1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1089897" y="5128694"/>
            <a:ext cx="766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Japan</a:t>
            </a:r>
            <a:endParaRPr lang="en-US" sz="18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Oval 26"/>
          <p:cNvSpPr>
            <a:spLocks noChangeArrowheads="1"/>
          </p:cNvSpPr>
          <p:nvPr/>
        </p:nvSpPr>
        <p:spPr bwMode="auto">
          <a:xfrm>
            <a:off x="5230408" y="4409819"/>
            <a:ext cx="324000" cy="32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  <a:round/>
            <a:headEnd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Text Box 4"/>
          <p:cNvSpPr txBox="1">
            <a:spLocks noChangeArrowheads="1"/>
          </p:cNvSpPr>
          <p:nvPr/>
        </p:nvSpPr>
        <p:spPr bwMode="auto">
          <a:xfrm>
            <a:off x="6471789" y="1216452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3" name="Text Box 4"/>
          <p:cNvSpPr txBox="1">
            <a:spLocks noChangeArrowheads="1"/>
          </p:cNvSpPr>
          <p:nvPr/>
        </p:nvSpPr>
        <p:spPr bwMode="auto">
          <a:xfrm>
            <a:off x="7666448" y="1878138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2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4" name="Text Box 4"/>
          <p:cNvSpPr txBox="1">
            <a:spLocks noChangeArrowheads="1"/>
          </p:cNvSpPr>
          <p:nvPr/>
        </p:nvSpPr>
        <p:spPr bwMode="auto">
          <a:xfrm>
            <a:off x="6064201" y="195916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3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5" name="Text Box 4"/>
          <p:cNvSpPr txBox="1">
            <a:spLocks noChangeArrowheads="1"/>
          </p:cNvSpPr>
          <p:nvPr/>
        </p:nvSpPr>
        <p:spPr bwMode="auto">
          <a:xfrm>
            <a:off x="4546282" y="2457022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4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6" name="Text Box 4"/>
          <p:cNvSpPr txBox="1">
            <a:spLocks noChangeArrowheads="1"/>
          </p:cNvSpPr>
          <p:nvPr/>
        </p:nvSpPr>
        <p:spPr bwMode="auto">
          <a:xfrm>
            <a:off x="6449703" y="249159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5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7" name="Text Box 4"/>
          <p:cNvSpPr txBox="1">
            <a:spLocks noChangeArrowheads="1"/>
          </p:cNvSpPr>
          <p:nvPr/>
        </p:nvSpPr>
        <p:spPr bwMode="auto">
          <a:xfrm>
            <a:off x="5545856" y="3035461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6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8" name="Text Box 4"/>
          <p:cNvSpPr txBox="1">
            <a:spLocks noChangeArrowheads="1"/>
          </p:cNvSpPr>
          <p:nvPr/>
        </p:nvSpPr>
        <p:spPr bwMode="auto">
          <a:xfrm>
            <a:off x="5196494" y="3787816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7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9" name="Text Box 4"/>
          <p:cNvSpPr txBox="1">
            <a:spLocks noChangeArrowheads="1"/>
          </p:cNvSpPr>
          <p:nvPr/>
        </p:nvSpPr>
        <p:spPr bwMode="auto">
          <a:xfrm>
            <a:off x="6087970" y="4077332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8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0" name="Text Box 4"/>
          <p:cNvSpPr txBox="1">
            <a:spLocks noChangeArrowheads="1"/>
          </p:cNvSpPr>
          <p:nvPr/>
        </p:nvSpPr>
        <p:spPr bwMode="auto">
          <a:xfrm>
            <a:off x="4292970" y="4169782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9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1" name="Text Box 4"/>
          <p:cNvSpPr txBox="1">
            <a:spLocks noChangeArrowheads="1"/>
          </p:cNvSpPr>
          <p:nvPr/>
        </p:nvSpPr>
        <p:spPr bwMode="auto">
          <a:xfrm>
            <a:off x="5359788" y="4239084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10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2" name="Text Box 4"/>
          <p:cNvSpPr txBox="1">
            <a:spLocks noChangeArrowheads="1"/>
          </p:cNvSpPr>
          <p:nvPr/>
        </p:nvSpPr>
        <p:spPr bwMode="auto">
          <a:xfrm>
            <a:off x="5209025" y="4401425"/>
            <a:ext cx="385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11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3" name="Text Box 4"/>
          <p:cNvSpPr txBox="1">
            <a:spLocks noChangeArrowheads="1"/>
          </p:cNvSpPr>
          <p:nvPr/>
        </p:nvSpPr>
        <p:spPr bwMode="auto">
          <a:xfrm>
            <a:off x="3697959" y="4436150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12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4" name="Text Box 4"/>
          <p:cNvSpPr txBox="1">
            <a:spLocks noChangeArrowheads="1"/>
          </p:cNvSpPr>
          <p:nvPr/>
        </p:nvSpPr>
        <p:spPr bwMode="auto">
          <a:xfrm>
            <a:off x="3697959" y="4771668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13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5" name="Text Box 4"/>
          <p:cNvSpPr txBox="1">
            <a:spLocks noChangeArrowheads="1"/>
          </p:cNvSpPr>
          <p:nvPr/>
        </p:nvSpPr>
        <p:spPr bwMode="auto">
          <a:xfrm>
            <a:off x="2457444" y="4841266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14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6" name="Text Box 4"/>
          <p:cNvSpPr txBox="1">
            <a:spLocks noChangeArrowheads="1"/>
          </p:cNvSpPr>
          <p:nvPr/>
        </p:nvSpPr>
        <p:spPr bwMode="auto">
          <a:xfrm>
            <a:off x="1794538" y="5130641"/>
            <a:ext cx="39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1" dirty="0" smtClean="0">
                <a:latin typeface="Arial Narrow" panose="020B0606020202030204" pitchFamily="34" charset="0"/>
                <a:cs typeface="Calibri" pitchFamily="34" charset="0"/>
              </a:rPr>
              <a:t>15</a:t>
            </a:r>
            <a:endParaRPr lang="en-US" sz="18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781624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28348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75072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1796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1930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68521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1940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15245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1950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1969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1960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08693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1970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55417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1980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02142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1990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48866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2000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5586" y="5420839"/>
            <a:ext cx="5909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2010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960" y="6478434"/>
            <a:ext cx="766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dirty="0" smtClean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Arial Narrow" pitchFamily="34" charset="0"/>
              </a:rPr>
              <a:t>Data from US National Vital Statistics and the Centre for Disease Control and Prevention.</a:t>
            </a:r>
            <a:endParaRPr lang="en-ZA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292" y="5177650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3292" y="4682755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494" y="4187860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10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7494" y="3692965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494" y="3198070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20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494" y="2703175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494" y="2208280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30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7494" y="1713385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35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7494" y="1218490"/>
            <a:ext cx="39626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r"/>
            <a:r>
              <a:rPr lang="en-ZA" dirty="0" smtClean="0">
                <a:latin typeface="Arial Narrow" pitchFamily="34" charset="0"/>
              </a:rPr>
              <a:t>40</a:t>
            </a:r>
          </a:p>
        </p:txBody>
      </p:sp>
      <p:sp>
        <p:nvSpPr>
          <p:cNvPr id="38" name="TextBox 37"/>
          <p:cNvSpPr txBox="1"/>
          <p:nvPr/>
        </p:nvSpPr>
        <p:spPr>
          <a:xfrm rot="16200000">
            <a:off x="-1160819" y="3152060"/>
            <a:ext cx="3215994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sz="2400" dirty="0" smtClean="0">
                <a:latin typeface="Arial Narrow" pitchFamily="34" charset="0"/>
              </a:rPr>
              <a:t>Annual deaths per 100,000</a:t>
            </a:r>
          </a:p>
        </p:txBody>
      </p:sp>
      <p:sp>
        <p:nvSpPr>
          <p:cNvPr id="8" name="Freeform 7"/>
          <p:cNvSpPr/>
          <p:nvPr/>
        </p:nvSpPr>
        <p:spPr>
          <a:xfrm>
            <a:off x="1054128" y="1636221"/>
            <a:ext cx="6617508" cy="2367926"/>
          </a:xfrm>
          <a:custGeom>
            <a:avLst/>
            <a:gdLst>
              <a:gd name="connsiteX0" fmla="*/ 0 w 6617508"/>
              <a:gd name="connsiteY0" fmla="*/ 2367926 h 2367926"/>
              <a:gd name="connsiteX1" fmla="*/ 142710 w 6617508"/>
              <a:gd name="connsiteY1" fmla="*/ 2278071 h 2367926"/>
              <a:gd name="connsiteX2" fmla="*/ 195565 w 6617508"/>
              <a:gd name="connsiteY2" fmla="*/ 2230501 h 2367926"/>
              <a:gd name="connsiteX3" fmla="*/ 269563 w 6617508"/>
              <a:gd name="connsiteY3" fmla="*/ 2093077 h 2367926"/>
              <a:gd name="connsiteX4" fmla="*/ 338275 w 6617508"/>
              <a:gd name="connsiteY4" fmla="*/ 2119505 h 2367926"/>
              <a:gd name="connsiteX5" fmla="*/ 391131 w 6617508"/>
              <a:gd name="connsiteY5" fmla="*/ 2204074 h 2367926"/>
              <a:gd name="connsiteX6" fmla="*/ 465128 w 6617508"/>
              <a:gd name="connsiteY6" fmla="*/ 2066649 h 2367926"/>
              <a:gd name="connsiteX7" fmla="*/ 512698 w 6617508"/>
              <a:gd name="connsiteY7" fmla="*/ 2219930 h 2367926"/>
              <a:gd name="connsiteX8" fmla="*/ 581410 w 6617508"/>
              <a:gd name="connsiteY8" fmla="*/ 2214645 h 2367926"/>
              <a:gd name="connsiteX9" fmla="*/ 644837 w 6617508"/>
              <a:gd name="connsiteY9" fmla="*/ 2151218 h 2367926"/>
              <a:gd name="connsiteX10" fmla="*/ 708264 w 6617508"/>
              <a:gd name="connsiteY10" fmla="*/ 2172360 h 2367926"/>
              <a:gd name="connsiteX11" fmla="*/ 787547 w 6617508"/>
              <a:gd name="connsiteY11" fmla="*/ 2145933 h 2367926"/>
              <a:gd name="connsiteX12" fmla="*/ 845688 w 6617508"/>
              <a:gd name="connsiteY12" fmla="*/ 2193502 h 2367926"/>
              <a:gd name="connsiteX13" fmla="*/ 909115 w 6617508"/>
              <a:gd name="connsiteY13" fmla="*/ 2156504 h 2367926"/>
              <a:gd name="connsiteX14" fmla="*/ 961970 w 6617508"/>
              <a:gd name="connsiteY14" fmla="*/ 2098363 h 2367926"/>
              <a:gd name="connsiteX15" fmla="*/ 1072967 w 6617508"/>
              <a:gd name="connsiteY15" fmla="*/ 2040222 h 2367926"/>
              <a:gd name="connsiteX16" fmla="*/ 1162821 w 6617508"/>
              <a:gd name="connsiteY16" fmla="*/ 2013794 h 2367926"/>
              <a:gd name="connsiteX17" fmla="*/ 1226247 w 6617508"/>
              <a:gd name="connsiteY17" fmla="*/ 2251644 h 2367926"/>
              <a:gd name="connsiteX18" fmla="*/ 1289674 w 6617508"/>
              <a:gd name="connsiteY18" fmla="*/ 2145933 h 2367926"/>
              <a:gd name="connsiteX19" fmla="*/ 1353101 w 6617508"/>
              <a:gd name="connsiteY19" fmla="*/ 2172360 h 2367926"/>
              <a:gd name="connsiteX20" fmla="*/ 1479954 w 6617508"/>
              <a:gd name="connsiteY20" fmla="*/ 2003223 h 2367926"/>
              <a:gd name="connsiteX21" fmla="*/ 1548666 w 6617508"/>
              <a:gd name="connsiteY21" fmla="*/ 1982081 h 2367926"/>
              <a:gd name="connsiteX22" fmla="*/ 1606807 w 6617508"/>
              <a:gd name="connsiteY22" fmla="*/ 1902797 h 2367926"/>
              <a:gd name="connsiteX23" fmla="*/ 1680805 w 6617508"/>
              <a:gd name="connsiteY23" fmla="*/ 1749516 h 2367926"/>
              <a:gd name="connsiteX24" fmla="*/ 1749517 w 6617508"/>
              <a:gd name="connsiteY24" fmla="*/ 1786515 h 2367926"/>
              <a:gd name="connsiteX25" fmla="*/ 1812943 w 6617508"/>
              <a:gd name="connsiteY25" fmla="*/ 1664948 h 2367926"/>
              <a:gd name="connsiteX26" fmla="*/ 1871084 w 6617508"/>
              <a:gd name="connsiteY26" fmla="*/ 1627949 h 2367926"/>
              <a:gd name="connsiteX27" fmla="*/ 1939797 w 6617508"/>
              <a:gd name="connsiteY27" fmla="*/ 1347815 h 2367926"/>
              <a:gd name="connsiteX28" fmla="*/ 2008509 w 6617508"/>
              <a:gd name="connsiteY28" fmla="*/ 1379528 h 2367926"/>
              <a:gd name="connsiteX29" fmla="*/ 2061364 w 6617508"/>
              <a:gd name="connsiteY29" fmla="*/ 1273817 h 2367926"/>
              <a:gd name="connsiteX30" fmla="*/ 2124791 w 6617508"/>
              <a:gd name="connsiteY30" fmla="*/ 1242104 h 2367926"/>
              <a:gd name="connsiteX31" fmla="*/ 2193503 w 6617508"/>
              <a:gd name="connsiteY31" fmla="*/ 1094108 h 2367926"/>
              <a:gd name="connsiteX32" fmla="*/ 2262215 w 6617508"/>
              <a:gd name="connsiteY32" fmla="*/ 1067681 h 2367926"/>
              <a:gd name="connsiteX33" fmla="*/ 2320356 w 6617508"/>
              <a:gd name="connsiteY33" fmla="*/ 840402 h 2367926"/>
              <a:gd name="connsiteX34" fmla="*/ 2447209 w 6617508"/>
              <a:gd name="connsiteY34" fmla="*/ 808689 h 2367926"/>
              <a:gd name="connsiteX35" fmla="*/ 2515921 w 6617508"/>
              <a:gd name="connsiteY35" fmla="*/ 983112 h 2367926"/>
              <a:gd name="connsiteX36" fmla="*/ 2579348 w 6617508"/>
              <a:gd name="connsiteY36" fmla="*/ 813974 h 2367926"/>
              <a:gd name="connsiteX37" fmla="*/ 2642775 w 6617508"/>
              <a:gd name="connsiteY37" fmla="*/ 835116 h 2367926"/>
              <a:gd name="connsiteX38" fmla="*/ 2706201 w 6617508"/>
              <a:gd name="connsiteY38" fmla="*/ 798118 h 2367926"/>
              <a:gd name="connsiteX39" fmla="*/ 2774913 w 6617508"/>
              <a:gd name="connsiteY39" fmla="*/ 560268 h 2367926"/>
              <a:gd name="connsiteX40" fmla="*/ 2838340 w 6617508"/>
              <a:gd name="connsiteY40" fmla="*/ 591981 h 2367926"/>
              <a:gd name="connsiteX41" fmla="*/ 2901767 w 6617508"/>
              <a:gd name="connsiteY41" fmla="*/ 539126 h 2367926"/>
              <a:gd name="connsiteX42" fmla="*/ 2965193 w 6617508"/>
              <a:gd name="connsiteY42" fmla="*/ 671264 h 2367926"/>
              <a:gd name="connsiteX43" fmla="*/ 3028620 w 6617508"/>
              <a:gd name="connsiteY43" fmla="*/ 528555 h 2367926"/>
              <a:gd name="connsiteX44" fmla="*/ 3092046 w 6617508"/>
              <a:gd name="connsiteY44" fmla="*/ 517983 h 2367926"/>
              <a:gd name="connsiteX45" fmla="*/ 3155473 w 6617508"/>
              <a:gd name="connsiteY45" fmla="*/ 248420 h 2367926"/>
              <a:gd name="connsiteX46" fmla="*/ 3218900 w 6617508"/>
              <a:gd name="connsiteY46" fmla="*/ 169137 h 2367926"/>
              <a:gd name="connsiteX47" fmla="*/ 3345753 w 6617508"/>
              <a:gd name="connsiteY47" fmla="*/ 169137 h 2367926"/>
              <a:gd name="connsiteX48" fmla="*/ 3414465 w 6617508"/>
              <a:gd name="connsiteY48" fmla="*/ 132138 h 2367926"/>
              <a:gd name="connsiteX49" fmla="*/ 3477891 w 6617508"/>
              <a:gd name="connsiteY49" fmla="*/ 253706 h 2367926"/>
              <a:gd name="connsiteX50" fmla="*/ 3541318 w 6617508"/>
              <a:gd name="connsiteY50" fmla="*/ 174423 h 2367926"/>
              <a:gd name="connsiteX51" fmla="*/ 3599459 w 6617508"/>
              <a:gd name="connsiteY51" fmla="*/ 137424 h 2367926"/>
              <a:gd name="connsiteX52" fmla="*/ 3662886 w 6617508"/>
              <a:gd name="connsiteY52" fmla="*/ 42284 h 2367926"/>
              <a:gd name="connsiteX53" fmla="*/ 3736883 w 6617508"/>
              <a:gd name="connsiteY53" fmla="*/ 73997 h 2367926"/>
              <a:gd name="connsiteX54" fmla="*/ 3800310 w 6617508"/>
              <a:gd name="connsiteY54" fmla="*/ 110996 h 2367926"/>
              <a:gd name="connsiteX55" fmla="*/ 3869022 w 6617508"/>
              <a:gd name="connsiteY55" fmla="*/ 68712 h 2367926"/>
              <a:gd name="connsiteX56" fmla="*/ 3927163 w 6617508"/>
              <a:gd name="connsiteY56" fmla="*/ 116282 h 2367926"/>
              <a:gd name="connsiteX57" fmla="*/ 4054016 w 6617508"/>
              <a:gd name="connsiteY57" fmla="*/ 0 h 2367926"/>
              <a:gd name="connsiteX58" fmla="*/ 4117443 w 6617508"/>
              <a:gd name="connsiteY58" fmla="*/ 95139 h 2367926"/>
              <a:gd name="connsiteX59" fmla="*/ 4244296 w 6617508"/>
              <a:gd name="connsiteY59" fmla="*/ 42284 h 2367926"/>
              <a:gd name="connsiteX60" fmla="*/ 4323579 w 6617508"/>
              <a:gd name="connsiteY60" fmla="*/ 105711 h 2367926"/>
              <a:gd name="connsiteX61" fmla="*/ 4376435 w 6617508"/>
              <a:gd name="connsiteY61" fmla="*/ 10571 h 2367926"/>
              <a:gd name="connsiteX62" fmla="*/ 4498002 w 6617508"/>
              <a:gd name="connsiteY62" fmla="*/ 116282 h 2367926"/>
              <a:gd name="connsiteX63" fmla="*/ 4566715 w 6617508"/>
              <a:gd name="connsiteY63" fmla="*/ 232564 h 2367926"/>
              <a:gd name="connsiteX64" fmla="*/ 4635427 w 6617508"/>
              <a:gd name="connsiteY64" fmla="*/ 116282 h 2367926"/>
              <a:gd name="connsiteX65" fmla="*/ 4704139 w 6617508"/>
              <a:gd name="connsiteY65" fmla="*/ 237849 h 2367926"/>
              <a:gd name="connsiteX66" fmla="*/ 4767565 w 6617508"/>
              <a:gd name="connsiteY66" fmla="*/ 248420 h 2367926"/>
              <a:gd name="connsiteX67" fmla="*/ 4836278 w 6617508"/>
              <a:gd name="connsiteY67" fmla="*/ 385845 h 2367926"/>
              <a:gd name="connsiteX68" fmla="*/ 4894419 w 6617508"/>
              <a:gd name="connsiteY68" fmla="*/ 369988 h 2367926"/>
              <a:gd name="connsiteX69" fmla="*/ 4963131 w 6617508"/>
              <a:gd name="connsiteY69" fmla="*/ 417558 h 2367926"/>
              <a:gd name="connsiteX70" fmla="*/ 5026557 w 6617508"/>
              <a:gd name="connsiteY70" fmla="*/ 396416 h 2367926"/>
              <a:gd name="connsiteX71" fmla="*/ 5084698 w 6617508"/>
              <a:gd name="connsiteY71" fmla="*/ 465128 h 2367926"/>
              <a:gd name="connsiteX72" fmla="*/ 5142839 w 6617508"/>
              <a:gd name="connsiteY72" fmla="*/ 380559 h 2367926"/>
              <a:gd name="connsiteX73" fmla="*/ 5206266 w 6617508"/>
              <a:gd name="connsiteY73" fmla="*/ 438700 h 2367926"/>
              <a:gd name="connsiteX74" fmla="*/ 5285549 w 6617508"/>
              <a:gd name="connsiteY74" fmla="*/ 486270 h 2367926"/>
              <a:gd name="connsiteX75" fmla="*/ 5343690 w 6617508"/>
              <a:gd name="connsiteY75" fmla="*/ 449271 h 2367926"/>
              <a:gd name="connsiteX76" fmla="*/ 5417688 w 6617508"/>
              <a:gd name="connsiteY76" fmla="*/ 502127 h 2367926"/>
              <a:gd name="connsiteX77" fmla="*/ 5475829 w 6617508"/>
              <a:gd name="connsiteY77" fmla="*/ 502127 h 2367926"/>
              <a:gd name="connsiteX78" fmla="*/ 5602682 w 6617508"/>
              <a:gd name="connsiteY78" fmla="*/ 597267 h 2367926"/>
              <a:gd name="connsiteX79" fmla="*/ 5660823 w 6617508"/>
              <a:gd name="connsiteY79" fmla="*/ 602552 h 2367926"/>
              <a:gd name="connsiteX80" fmla="*/ 5729535 w 6617508"/>
              <a:gd name="connsiteY80" fmla="*/ 761119 h 2367926"/>
              <a:gd name="connsiteX81" fmla="*/ 5930386 w 6617508"/>
              <a:gd name="connsiteY81" fmla="*/ 919685 h 2367926"/>
              <a:gd name="connsiteX82" fmla="*/ 6009669 w 6617508"/>
              <a:gd name="connsiteY82" fmla="*/ 824545 h 2367926"/>
              <a:gd name="connsiteX83" fmla="*/ 6099524 w 6617508"/>
              <a:gd name="connsiteY83" fmla="*/ 919685 h 2367926"/>
              <a:gd name="connsiteX84" fmla="*/ 6141808 w 6617508"/>
              <a:gd name="connsiteY84" fmla="*/ 887972 h 2367926"/>
              <a:gd name="connsiteX85" fmla="*/ 6205235 w 6617508"/>
              <a:gd name="connsiteY85" fmla="*/ 972541 h 2367926"/>
              <a:gd name="connsiteX86" fmla="*/ 6284518 w 6617508"/>
              <a:gd name="connsiteY86" fmla="*/ 1083537 h 2367926"/>
              <a:gd name="connsiteX87" fmla="*/ 6316231 w 6617508"/>
              <a:gd name="connsiteY87" fmla="*/ 1046538 h 2367926"/>
              <a:gd name="connsiteX88" fmla="*/ 6448370 w 6617508"/>
              <a:gd name="connsiteY88" fmla="*/ 1242104 h 2367926"/>
              <a:gd name="connsiteX89" fmla="*/ 6511797 w 6617508"/>
              <a:gd name="connsiteY89" fmla="*/ 1273817 h 2367926"/>
              <a:gd name="connsiteX90" fmla="*/ 6559367 w 6617508"/>
              <a:gd name="connsiteY90" fmla="*/ 1257960 h 2367926"/>
              <a:gd name="connsiteX91" fmla="*/ 6617508 w 6617508"/>
              <a:gd name="connsiteY91" fmla="*/ 1342529 h 236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6617508" h="2367926">
                <a:moveTo>
                  <a:pt x="0" y="2367926"/>
                </a:moveTo>
                <a:lnTo>
                  <a:pt x="142710" y="2278071"/>
                </a:lnTo>
                <a:lnTo>
                  <a:pt x="195565" y="2230501"/>
                </a:lnTo>
                <a:lnTo>
                  <a:pt x="269563" y="2093077"/>
                </a:lnTo>
                <a:lnTo>
                  <a:pt x="338275" y="2119505"/>
                </a:lnTo>
                <a:lnTo>
                  <a:pt x="391131" y="2204074"/>
                </a:lnTo>
                <a:lnTo>
                  <a:pt x="465128" y="2066649"/>
                </a:lnTo>
                <a:lnTo>
                  <a:pt x="512698" y="2219930"/>
                </a:lnTo>
                <a:lnTo>
                  <a:pt x="581410" y="2214645"/>
                </a:lnTo>
                <a:lnTo>
                  <a:pt x="644837" y="2151218"/>
                </a:lnTo>
                <a:lnTo>
                  <a:pt x="708264" y="2172360"/>
                </a:lnTo>
                <a:lnTo>
                  <a:pt x="787547" y="2145933"/>
                </a:lnTo>
                <a:lnTo>
                  <a:pt x="845688" y="2193502"/>
                </a:lnTo>
                <a:lnTo>
                  <a:pt x="909115" y="2156504"/>
                </a:lnTo>
                <a:lnTo>
                  <a:pt x="961970" y="2098363"/>
                </a:lnTo>
                <a:lnTo>
                  <a:pt x="1072967" y="2040222"/>
                </a:lnTo>
                <a:lnTo>
                  <a:pt x="1162821" y="2013794"/>
                </a:lnTo>
                <a:lnTo>
                  <a:pt x="1226247" y="2251644"/>
                </a:lnTo>
                <a:lnTo>
                  <a:pt x="1289674" y="2145933"/>
                </a:lnTo>
                <a:lnTo>
                  <a:pt x="1353101" y="2172360"/>
                </a:lnTo>
                <a:lnTo>
                  <a:pt x="1479954" y="2003223"/>
                </a:lnTo>
                <a:lnTo>
                  <a:pt x="1548666" y="1982081"/>
                </a:lnTo>
                <a:lnTo>
                  <a:pt x="1606807" y="1902797"/>
                </a:lnTo>
                <a:lnTo>
                  <a:pt x="1680805" y="1749516"/>
                </a:lnTo>
                <a:lnTo>
                  <a:pt x="1749517" y="1786515"/>
                </a:lnTo>
                <a:lnTo>
                  <a:pt x="1812943" y="1664948"/>
                </a:lnTo>
                <a:lnTo>
                  <a:pt x="1871084" y="1627949"/>
                </a:lnTo>
                <a:lnTo>
                  <a:pt x="1939797" y="1347815"/>
                </a:lnTo>
                <a:lnTo>
                  <a:pt x="2008509" y="1379528"/>
                </a:lnTo>
                <a:lnTo>
                  <a:pt x="2061364" y="1273817"/>
                </a:lnTo>
                <a:lnTo>
                  <a:pt x="2124791" y="1242104"/>
                </a:lnTo>
                <a:lnTo>
                  <a:pt x="2193503" y="1094108"/>
                </a:lnTo>
                <a:lnTo>
                  <a:pt x="2262215" y="1067681"/>
                </a:lnTo>
                <a:lnTo>
                  <a:pt x="2320356" y="840402"/>
                </a:lnTo>
                <a:lnTo>
                  <a:pt x="2447209" y="808689"/>
                </a:lnTo>
                <a:lnTo>
                  <a:pt x="2515921" y="983112"/>
                </a:lnTo>
                <a:lnTo>
                  <a:pt x="2579348" y="813974"/>
                </a:lnTo>
                <a:lnTo>
                  <a:pt x="2642775" y="835116"/>
                </a:lnTo>
                <a:lnTo>
                  <a:pt x="2706201" y="798118"/>
                </a:lnTo>
                <a:lnTo>
                  <a:pt x="2774913" y="560268"/>
                </a:lnTo>
                <a:lnTo>
                  <a:pt x="2838340" y="591981"/>
                </a:lnTo>
                <a:lnTo>
                  <a:pt x="2901767" y="539126"/>
                </a:lnTo>
                <a:lnTo>
                  <a:pt x="2965193" y="671264"/>
                </a:lnTo>
                <a:lnTo>
                  <a:pt x="3028620" y="528555"/>
                </a:lnTo>
                <a:lnTo>
                  <a:pt x="3092046" y="517983"/>
                </a:lnTo>
                <a:lnTo>
                  <a:pt x="3155473" y="248420"/>
                </a:lnTo>
                <a:lnTo>
                  <a:pt x="3218900" y="169137"/>
                </a:lnTo>
                <a:lnTo>
                  <a:pt x="3345753" y="169137"/>
                </a:lnTo>
                <a:lnTo>
                  <a:pt x="3414465" y="132138"/>
                </a:lnTo>
                <a:lnTo>
                  <a:pt x="3477891" y="253706"/>
                </a:lnTo>
                <a:lnTo>
                  <a:pt x="3541318" y="174423"/>
                </a:lnTo>
                <a:lnTo>
                  <a:pt x="3599459" y="137424"/>
                </a:lnTo>
                <a:lnTo>
                  <a:pt x="3662886" y="42284"/>
                </a:lnTo>
                <a:lnTo>
                  <a:pt x="3736883" y="73997"/>
                </a:lnTo>
                <a:lnTo>
                  <a:pt x="3800310" y="110996"/>
                </a:lnTo>
                <a:lnTo>
                  <a:pt x="3869022" y="68712"/>
                </a:lnTo>
                <a:lnTo>
                  <a:pt x="3927163" y="116282"/>
                </a:lnTo>
                <a:lnTo>
                  <a:pt x="4054016" y="0"/>
                </a:lnTo>
                <a:lnTo>
                  <a:pt x="4117443" y="95139"/>
                </a:lnTo>
                <a:lnTo>
                  <a:pt x="4244296" y="42284"/>
                </a:lnTo>
                <a:lnTo>
                  <a:pt x="4323579" y="105711"/>
                </a:lnTo>
                <a:lnTo>
                  <a:pt x="4376435" y="10571"/>
                </a:lnTo>
                <a:lnTo>
                  <a:pt x="4498002" y="116282"/>
                </a:lnTo>
                <a:lnTo>
                  <a:pt x="4566715" y="232564"/>
                </a:lnTo>
                <a:lnTo>
                  <a:pt x="4635427" y="116282"/>
                </a:lnTo>
                <a:lnTo>
                  <a:pt x="4704139" y="237849"/>
                </a:lnTo>
                <a:lnTo>
                  <a:pt x="4767565" y="248420"/>
                </a:lnTo>
                <a:lnTo>
                  <a:pt x="4836278" y="385845"/>
                </a:lnTo>
                <a:lnTo>
                  <a:pt x="4894419" y="369988"/>
                </a:lnTo>
                <a:lnTo>
                  <a:pt x="4963131" y="417558"/>
                </a:lnTo>
                <a:lnTo>
                  <a:pt x="5026557" y="396416"/>
                </a:lnTo>
                <a:lnTo>
                  <a:pt x="5084698" y="465128"/>
                </a:lnTo>
                <a:lnTo>
                  <a:pt x="5142839" y="380559"/>
                </a:lnTo>
                <a:lnTo>
                  <a:pt x="5206266" y="438700"/>
                </a:lnTo>
                <a:lnTo>
                  <a:pt x="5285549" y="486270"/>
                </a:lnTo>
                <a:lnTo>
                  <a:pt x="5343690" y="449271"/>
                </a:lnTo>
                <a:lnTo>
                  <a:pt x="5417688" y="502127"/>
                </a:lnTo>
                <a:lnTo>
                  <a:pt x="5475829" y="502127"/>
                </a:lnTo>
                <a:lnTo>
                  <a:pt x="5602682" y="597267"/>
                </a:lnTo>
                <a:lnTo>
                  <a:pt x="5660823" y="602552"/>
                </a:lnTo>
                <a:lnTo>
                  <a:pt x="5729535" y="761119"/>
                </a:lnTo>
                <a:lnTo>
                  <a:pt x="5930386" y="919685"/>
                </a:lnTo>
                <a:lnTo>
                  <a:pt x="6009669" y="824545"/>
                </a:lnTo>
                <a:lnTo>
                  <a:pt x="6099524" y="919685"/>
                </a:lnTo>
                <a:lnTo>
                  <a:pt x="6141808" y="887972"/>
                </a:lnTo>
                <a:lnTo>
                  <a:pt x="6205235" y="972541"/>
                </a:lnTo>
                <a:lnTo>
                  <a:pt x="6284518" y="1083537"/>
                </a:lnTo>
                <a:lnTo>
                  <a:pt x="6316231" y="1046538"/>
                </a:lnTo>
                <a:lnTo>
                  <a:pt x="6448370" y="1242104"/>
                </a:lnTo>
                <a:lnTo>
                  <a:pt x="6511797" y="1273817"/>
                </a:lnTo>
                <a:lnTo>
                  <a:pt x="6559367" y="1257960"/>
                </a:lnTo>
                <a:lnTo>
                  <a:pt x="6617508" y="1342529"/>
                </a:lnTo>
              </a:path>
            </a:pathLst>
          </a:custGeom>
          <a:noFill/>
          <a:ln w="571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37" name="Straight Connector 36"/>
          <p:cNvCxnSpPr/>
          <p:nvPr/>
        </p:nvCxnSpPr>
        <p:spPr>
          <a:xfrm>
            <a:off x="1279491" y="1515988"/>
            <a:ext cx="341644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279491" y="1777245"/>
            <a:ext cx="341644" cy="0"/>
          </a:xfrm>
          <a:prstGeom prst="line">
            <a:avLst/>
          </a:prstGeom>
          <a:noFill/>
          <a:ln w="571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2" name="TextBox 41"/>
          <p:cNvSpPr txBox="1"/>
          <p:nvPr/>
        </p:nvSpPr>
        <p:spPr>
          <a:xfrm>
            <a:off x="1620720" y="1592414"/>
            <a:ext cx="208262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Cigarette consumption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20720" y="1331157"/>
            <a:ext cx="158729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All heart disease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183216" y="5177650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183216" y="4385531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183216" y="3593411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83216" y="2801291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183216" y="2009171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4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183216" y="1217051"/>
            <a:ext cx="29046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5</a:t>
            </a:r>
          </a:p>
        </p:txBody>
      </p:sp>
      <p:sp>
        <p:nvSpPr>
          <p:cNvPr id="30" name="Freeform 29"/>
          <p:cNvSpPr/>
          <p:nvPr/>
        </p:nvSpPr>
        <p:spPr>
          <a:xfrm>
            <a:off x="1050042" y="1925629"/>
            <a:ext cx="6877635" cy="3433207"/>
          </a:xfrm>
          <a:custGeom>
            <a:avLst/>
            <a:gdLst>
              <a:gd name="connsiteX0" fmla="*/ 6877635 w 6877635"/>
              <a:gd name="connsiteY0" fmla="*/ 2182218 h 3433207"/>
              <a:gd name="connsiteX1" fmla="*/ 6726170 w 6877635"/>
              <a:gd name="connsiteY1" fmla="*/ 1985875 h 3433207"/>
              <a:gd name="connsiteX2" fmla="*/ 6591534 w 6877635"/>
              <a:gd name="connsiteY2" fmla="*/ 1851239 h 3433207"/>
              <a:gd name="connsiteX3" fmla="*/ 6541046 w 6877635"/>
              <a:gd name="connsiteY3" fmla="*/ 1806360 h 3433207"/>
              <a:gd name="connsiteX4" fmla="*/ 6479338 w 6877635"/>
              <a:gd name="connsiteY4" fmla="*/ 1828800 h 3433207"/>
              <a:gd name="connsiteX5" fmla="*/ 6428849 w 6877635"/>
              <a:gd name="connsiteY5" fmla="*/ 1778311 h 3433207"/>
              <a:gd name="connsiteX6" fmla="*/ 6294214 w 6877635"/>
              <a:gd name="connsiteY6" fmla="*/ 1520260 h 3433207"/>
              <a:gd name="connsiteX7" fmla="*/ 6215676 w 6877635"/>
              <a:gd name="connsiteY7" fmla="*/ 1514650 h 3433207"/>
              <a:gd name="connsiteX8" fmla="*/ 6131529 w 6877635"/>
              <a:gd name="connsiteY8" fmla="*/ 1475381 h 3433207"/>
              <a:gd name="connsiteX9" fmla="*/ 6092260 w 6877635"/>
              <a:gd name="connsiteY9" fmla="*/ 1436113 h 3433207"/>
              <a:gd name="connsiteX10" fmla="*/ 6024943 w 6877635"/>
              <a:gd name="connsiteY10" fmla="*/ 1430503 h 3433207"/>
              <a:gd name="connsiteX11" fmla="*/ 5980064 w 6877635"/>
              <a:gd name="connsiteY11" fmla="*/ 1363185 h 3433207"/>
              <a:gd name="connsiteX12" fmla="*/ 5867868 w 6877635"/>
              <a:gd name="connsiteY12" fmla="*/ 1239769 h 3433207"/>
              <a:gd name="connsiteX13" fmla="*/ 5766891 w 6877635"/>
              <a:gd name="connsiteY13" fmla="*/ 1110743 h 3433207"/>
              <a:gd name="connsiteX14" fmla="*/ 5716403 w 6877635"/>
              <a:gd name="connsiteY14" fmla="*/ 998547 h 3433207"/>
              <a:gd name="connsiteX15" fmla="*/ 5559328 w 6877635"/>
              <a:gd name="connsiteY15" fmla="*/ 824643 h 3433207"/>
              <a:gd name="connsiteX16" fmla="*/ 5441522 w 6877635"/>
              <a:gd name="connsiteY16" fmla="*/ 706837 h 3433207"/>
              <a:gd name="connsiteX17" fmla="*/ 5374204 w 6877635"/>
              <a:gd name="connsiteY17" fmla="*/ 678787 h 3433207"/>
              <a:gd name="connsiteX18" fmla="*/ 5306886 w 6877635"/>
              <a:gd name="connsiteY18" fmla="*/ 465614 h 3433207"/>
              <a:gd name="connsiteX19" fmla="*/ 5245178 w 6877635"/>
              <a:gd name="connsiteY19" fmla="*/ 392687 h 3433207"/>
              <a:gd name="connsiteX20" fmla="*/ 5172251 w 6877635"/>
              <a:gd name="connsiteY20" fmla="*/ 381467 h 3433207"/>
              <a:gd name="connsiteX21" fmla="*/ 5121762 w 6877635"/>
              <a:gd name="connsiteY21" fmla="*/ 387077 h 3433207"/>
              <a:gd name="connsiteX22" fmla="*/ 5071274 w 6877635"/>
              <a:gd name="connsiteY22" fmla="*/ 302930 h 3433207"/>
              <a:gd name="connsiteX23" fmla="*/ 4914199 w 6877635"/>
              <a:gd name="connsiteY23" fmla="*/ 190733 h 3433207"/>
              <a:gd name="connsiteX24" fmla="*/ 4734685 w 6877635"/>
              <a:gd name="connsiteY24" fmla="*/ 151465 h 3433207"/>
              <a:gd name="connsiteX25" fmla="*/ 4656148 w 6877635"/>
              <a:gd name="connsiteY25" fmla="*/ 224392 h 3433207"/>
              <a:gd name="connsiteX26" fmla="*/ 4594440 w 6877635"/>
              <a:gd name="connsiteY26" fmla="*/ 241222 h 3433207"/>
              <a:gd name="connsiteX27" fmla="*/ 4532732 w 6877635"/>
              <a:gd name="connsiteY27" fmla="*/ 280491 h 3433207"/>
              <a:gd name="connsiteX28" fmla="*/ 4465414 w 6877635"/>
              <a:gd name="connsiteY28" fmla="*/ 269271 h 3433207"/>
              <a:gd name="connsiteX29" fmla="*/ 4409316 w 6877635"/>
              <a:gd name="connsiteY29" fmla="*/ 129026 h 3433207"/>
              <a:gd name="connsiteX30" fmla="*/ 4325168 w 6877635"/>
              <a:gd name="connsiteY30" fmla="*/ 44878 h 3433207"/>
              <a:gd name="connsiteX31" fmla="*/ 4257851 w 6877635"/>
              <a:gd name="connsiteY31" fmla="*/ 39268 h 3433207"/>
              <a:gd name="connsiteX32" fmla="*/ 4134435 w 6877635"/>
              <a:gd name="connsiteY32" fmla="*/ 106586 h 3433207"/>
              <a:gd name="connsiteX33" fmla="*/ 4067117 w 6877635"/>
              <a:gd name="connsiteY33" fmla="*/ 0 h 3433207"/>
              <a:gd name="connsiteX34" fmla="*/ 4016629 w 6877635"/>
              <a:gd name="connsiteY34" fmla="*/ 56098 h 3433207"/>
              <a:gd name="connsiteX35" fmla="*/ 3954921 w 6877635"/>
              <a:gd name="connsiteY35" fmla="*/ 61708 h 3433207"/>
              <a:gd name="connsiteX36" fmla="*/ 3781016 w 6877635"/>
              <a:gd name="connsiteY36" fmla="*/ 246832 h 3433207"/>
              <a:gd name="connsiteX37" fmla="*/ 3696869 w 6877635"/>
              <a:gd name="connsiteY37" fmla="*/ 454395 h 3433207"/>
              <a:gd name="connsiteX38" fmla="*/ 3623941 w 6877635"/>
              <a:gd name="connsiteY38" fmla="*/ 538542 h 3433207"/>
              <a:gd name="connsiteX39" fmla="*/ 3494916 w 6877635"/>
              <a:gd name="connsiteY39" fmla="*/ 622689 h 3433207"/>
              <a:gd name="connsiteX40" fmla="*/ 3438817 w 6877635"/>
              <a:gd name="connsiteY40" fmla="*/ 443175 h 3433207"/>
              <a:gd name="connsiteX41" fmla="*/ 3360280 w 6877635"/>
              <a:gd name="connsiteY41" fmla="*/ 370248 h 3433207"/>
              <a:gd name="connsiteX42" fmla="*/ 3287352 w 6877635"/>
              <a:gd name="connsiteY42" fmla="*/ 476834 h 3433207"/>
              <a:gd name="connsiteX43" fmla="*/ 3231254 w 6877635"/>
              <a:gd name="connsiteY43" fmla="*/ 628299 h 3433207"/>
              <a:gd name="connsiteX44" fmla="*/ 3169546 w 6877635"/>
              <a:gd name="connsiteY44" fmla="*/ 684397 h 3433207"/>
              <a:gd name="connsiteX45" fmla="*/ 3096619 w 6877635"/>
              <a:gd name="connsiteY45" fmla="*/ 661958 h 3433207"/>
              <a:gd name="connsiteX46" fmla="*/ 3034911 w 6877635"/>
              <a:gd name="connsiteY46" fmla="*/ 723666 h 3433207"/>
              <a:gd name="connsiteX47" fmla="*/ 2967593 w 6877635"/>
              <a:gd name="connsiteY47" fmla="*/ 701227 h 3433207"/>
              <a:gd name="connsiteX48" fmla="*/ 2905885 w 6877635"/>
              <a:gd name="connsiteY48" fmla="*/ 701227 h 3433207"/>
              <a:gd name="connsiteX49" fmla="*/ 2844177 w 6877635"/>
              <a:gd name="connsiteY49" fmla="*/ 1032206 h 3433207"/>
              <a:gd name="connsiteX50" fmla="*/ 2771249 w 6877635"/>
              <a:gd name="connsiteY50" fmla="*/ 1099524 h 3433207"/>
              <a:gd name="connsiteX51" fmla="*/ 2642224 w 6877635"/>
              <a:gd name="connsiteY51" fmla="*/ 1682945 h 3433207"/>
              <a:gd name="connsiteX52" fmla="*/ 2586125 w 6877635"/>
              <a:gd name="connsiteY52" fmla="*/ 1873678 h 3433207"/>
              <a:gd name="connsiteX53" fmla="*/ 2440270 w 6877635"/>
              <a:gd name="connsiteY53" fmla="*/ 2002704 h 3433207"/>
              <a:gd name="connsiteX54" fmla="*/ 2384172 w 6877635"/>
              <a:gd name="connsiteY54" fmla="*/ 1980265 h 3433207"/>
              <a:gd name="connsiteX55" fmla="*/ 2316854 w 6877635"/>
              <a:gd name="connsiteY55" fmla="*/ 2075632 h 3433207"/>
              <a:gd name="connsiteX56" fmla="*/ 2260756 w 6877635"/>
              <a:gd name="connsiteY56" fmla="*/ 2215877 h 3433207"/>
              <a:gd name="connsiteX57" fmla="*/ 2193438 w 6877635"/>
              <a:gd name="connsiteY57" fmla="*/ 2266365 h 3433207"/>
              <a:gd name="connsiteX58" fmla="*/ 2126121 w 6877635"/>
              <a:gd name="connsiteY58" fmla="*/ 2395391 h 3433207"/>
              <a:gd name="connsiteX59" fmla="*/ 2064413 w 6877635"/>
              <a:gd name="connsiteY59" fmla="*/ 2457099 h 3433207"/>
              <a:gd name="connsiteX60" fmla="*/ 2002705 w 6877635"/>
              <a:gd name="connsiteY60" fmla="*/ 2339293 h 3433207"/>
              <a:gd name="connsiteX61" fmla="*/ 1918557 w 6877635"/>
              <a:gd name="connsiteY61" fmla="*/ 2266365 h 3433207"/>
              <a:gd name="connsiteX62" fmla="*/ 1862459 w 6877635"/>
              <a:gd name="connsiteY62" fmla="*/ 2255146 h 3433207"/>
              <a:gd name="connsiteX63" fmla="*/ 1806361 w 6877635"/>
              <a:gd name="connsiteY63" fmla="*/ 2378562 h 3433207"/>
              <a:gd name="connsiteX64" fmla="*/ 1688555 w 6877635"/>
              <a:gd name="connsiteY64" fmla="*/ 2490758 h 3433207"/>
              <a:gd name="connsiteX65" fmla="*/ 1581968 w 6877635"/>
              <a:gd name="connsiteY65" fmla="*/ 2631003 h 3433207"/>
              <a:gd name="connsiteX66" fmla="*/ 1475382 w 6877635"/>
              <a:gd name="connsiteY66" fmla="*/ 2737590 h 3433207"/>
              <a:gd name="connsiteX67" fmla="*/ 1408064 w 6877635"/>
              <a:gd name="connsiteY67" fmla="*/ 2844176 h 3433207"/>
              <a:gd name="connsiteX68" fmla="*/ 1351966 w 6877635"/>
              <a:gd name="connsiteY68" fmla="*/ 2861006 h 3433207"/>
              <a:gd name="connsiteX69" fmla="*/ 1284648 w 6877635"/>
              <a:gd name="connsiteY69" fmla="*/ 2928324 h 3433207"/>
              <a:gd name="connsiteX70" fmla="*/ 1217330 w 6877635"/>
              <a:gd name="connsiteY70" fmla="*/ 2872226 h 3433207"/>
              <a:gd name="connsiteX71" fmla="*/ 1155622 w 6877635"/>
              <a:gd name="connsiteY71" fmla="*/ 2905884 h 3433207"/>
              <a:gd name="connsiteX72" fmla="*/ 1049036 w 6877635"/>
              <a:gd name="connsiteY72" fmla="*/ 3096618 h 3433207"/>
              <a:gd name="connsiteX73" fmla="*/ 959279 w 6877635"/>
              <a:gd name="connsiteY73" fmla="*/ 3236864 h 3433207"/>
              <a:gd name="connsiteX74" fmla="*/ 852692 w 6877635"/>
              <a:gd name="connsiteY74" fmla="*/ 3253693 h 3433207"/>
              <a:gd name="connsiteX75" fmla="*/ 768545 w 6877635"/>
              <a:gd name="connsiteY75" fmla="*/ 3276132 h 3433207"/>
              <a:gd name="connsiteX76" fmla="*/ 656349 w 6877635"/>
              <a:gd name="connsiteY76" fmla="*/ 3343450 h 3433207"/>
              <a:gd name="connsiteX77" fmla="*/ 555372 w 6877635"/>
              <a:gd name="connsiteY77" fmla="*/ 3354670 h 3433207"/>
              <a:gd name="connsiteX78" fmla="*/ 488054 w 6877635"/>
              <a:gd name="connsiteY78" fmla="*/ 3377109 h 3433207"/>
              <a:gd name="connsiteX79" fmla="*/ 437566 w 6877635"/>
              <a:gd name="connsiteY79" fmla="*/ 3377109 h 3433207"/>
              <a:gd name="connsiteX80" fmla="*/ 330979 w 6877635"/>
              <a:gd name="connsiteY80" fmla="*/ 3388329 h 3433207"/>
              <a:gd name="connsiteX81" fmla="*/ 246832 w 6877635"/>
              <a:gd name="connsiteY81" fmla="*/ 3410768 h 3433207"/>
              <a:gd name="connsiteX82" fmla="*/ 140246 w 6877635"/>
              <a:gd name="connsiteY82" fmla="*/ 3410768 h 3433207"/>
              <a:gd name="connsiteX83" fmla="*/ 0 w 6877635"/>
              <a:gd name="connsiteY83" fmla="*/ 3433207 h 3433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6877635" h="3433207">
                <a:moveTo>
                  <a:pt x="6877635" y="2182218"/>
                </a:moveTo>
                <a:lnTo>
                  <a:pt x="6726170" y="1985875"/>
                </a:lnTo>
                <a:lnTo>
                  <a:pt x="6591534" y="1851239"/>
                </a:lnTo>
                <a:lnTo>
                  <a:pt x="6541046" y="1806360"/>
                </a:lnTo>
                <a:lnTo>
                  <a:pt x="6479338" y="1828800"/>
                </a:lnTo>
                <a:lnTo>
                  <a:pt x="6428849" y="1778311"/>
                </a:lnTo>
                <a:lnTo>
                  <a:pt x="6294214" y="1520260"/>
                </a:lnTo>
                <a:lnTo>
                  <a:pt x="6215676" y="1514650"/>
                </a:lnTo>
                <a:lnTo>
                  <a:pt x="6131529" y="1475381"/>
                </a:lnTo>
                <a:lnTo>
                  <a:pt x="6092260" y="1436113"/>
                </a:lnTo>
                <a:lnTo>
                  <a:pt x="6024943" y="1430503"/>
                </a:lnTo>
                <a:lnTo>
                  <a:pt x="5980064" y="1363185"/>
                </a:lnTo>
                <a:lnTo>
                  <a:pt x="5867868" y="1239769"/>
                </a:lnTo>
                <a:lnTo>
                  <a:pt x="5766891" y="1110743"/>
                </a:lnTo>
                <a:lnTo>
                  <a:pt x="5716403" y="998547"/>
                </a:lnTo>
                <a:lnTo>
                  <a:pt x="5559328" y="824643"/>
                </a:lnTo>
                <a:lnTo>
                  <a:pt x="5441522" y="706837"/>
                </a:lnTo>
                <a:lnTo>
                  <a:pt x="5374204" y="678787"/>
                </a:lnTo>
                <a:lnTo>
                  <a:pt x="5306886" y="465614"/>
                </a:lnTo>
                <a:lnTo>
                  <a:pt x="5245178" y="392687"/>
                </a:lnTo>
                <a:lnTo>
                  <a:pt x="5172251" y="381467"/>
                </a:lnTo>
                <a:lnTo>
                  <a:pt x="5121762" y="387077"/>
                </a:lnTo>
                <a:lnTo>
                  <a:pt x="5071274" y="302930"/>
                </a:lnTo>
                <a:lnTo>
                  <a:pt x="4914199" y="190733"/>
                </a:lnTo>
                <a:lnTo>
                  <a:pt x="4734685" y="151465"/>
                </a:lnTo>
                <a:lnTo>
                  <a:pt x="4656148" y="224392"/>
                </a:lnTo>
                <a:lnTo>
                  <a:pt x="4594440" y="241222"/>
                </a:lnTo>
                <a:lnTo>
                  <a:pt x="4532732" y="280491"/>
                </a:lnTo>
                <a:lnTo>
                  <a:pt x="4465414" y="269271"/>
                </a:lnTo>
                <a:lnTo>
                  <a:pt x="4409316" y="129026"/>
                </a:lnTo>
                <a:lnTo>
                  <a:pt x="4325168" y="44878"/>
                </a:lnTo>
                <a:lnTo>
                  <a:pt x="4257851" y="39268"/>
                </a:lnTo>
                <a:lnTo>
                  <a:pt x="4134435" y="106586"/>
                </a:lnTo>
                <a:lnTo>
                  <a:pt x="4067117" y="0"/>
                </a:lnTo>
                <a:lnTo>
                  <a:pt x="4016629" y="56098"/>
                </a:lnTo>
                <a:lnTo>
                  <a:pt x="3954921" y="61708"/>
                </a:lnTo>
                <a:lnTo>
                  <a:pt x="3781016" y="246832"/>
                </a:lnTo>
                <a:lnTo>
                  <a:pt x="3696869" y="454395"/>
                </a:lnTo>
                <a:lnTo>
                  <a:pt x="3623941" y="538542"/>
                </a:lnTo>
                <a:lnTo>
                  <a:pt x="3494916" y="622689"/>
                </a:lnTo>
                <a:lnTo>
                  <a:pt x="3438817" y="443175"/>
                </a:lnTo>
                <a:lnTo>
                  <a:pt x="3360280" y="370248"/>
                </a:lnTo>
                <a:lnTo>
                  <a:pt x="3287352" y="476834"/>
                </a:lnTo>
                <a:lnTo>
                  <a:pt x="3231254" y="628299"/>
                </a:lnTo>
                <a:lnTo>
                  <a:pt x="3169546" y="684397"/>
                </a:lnTo>
                <a:lnTo>
                  <a:pt x="3096619" y="661958"/>
                </a:lnTo>
                <a:lnTo>
                  <a:pt x="3034911" y="723666"/>
                </a:lnTo>
                <a:lnTo>
                  <a:pt x="2967593" y="701227"/>
                </a:lnTo>
                <a:lnTo>
                  <a:pt x="2905885" y="701227"/>
                </a:lnTo>
                <a:lnTo>
                  <a:pt x="2844177" y="1032206"/>
                </a:lnTo>
                <a:lnTo>
                  <a:pt x="2771249" y="1099524"/>
                </a:lnTo>
                <a:lnTo>
                  <a:pt x="2642224" y="1682945"/>
                </a:lnTo>
                <a:lnTo>
                  <a:pt x="2586125" y="1873678"/>
                </a:lnTo>
                <a:lnTo>
                  <a:pt x="2440270" y="2002704"/>
                </a:lnTo>
                <a:lnTo>
                  <a:pt x="2384172" y="1980265"/>
                </a:lnTo>
                <a:lnTo>
                  <a:pt x="2316854" y="2075632"/>
                </a:lnTo>
                <a:lnTo>
                  <a:pt x="2260756" y="2215877"/>
                </a:lnTo>
                <a:lnTo>
                  <a:pt x="2193438" y="2266365"/>
                </a:lnTo>
                <a:lnTo>
                  <a:pt x="2126121" y="2395391"/>
                </a:lnTo>
                <a:lnTo>
                  <a:pt x="2064413" y="2457099"/>
                </a:lnTo>
                <a:lnTo>
                  <a:pt x="2002705" y="2339293"/>
                </a:lnTo>
                <a:lnTo>
                  <a:pt x="1918557" y="2266365"/>
                </a:lnTo>
                <a:lnTo>
                  <a:pt x="1862459" y="2255146"/>
                </a:lnTo>
                <a:lnTo>
                  <a:pt x="1806361" y="2378562"/>
                </a:lnTo>
                <a:lnTo>
                  <a:pt x="1688555" y="2490758"/>
                </a:lnTo>
                <a:lnTo>
                  <a:pt x="1581968" y="2631003"/>
                </a:lnTo>
                <a:lnTo>
                  <a:pt x="1475382" y="2737590"/>
                </a:lnTo>
                <a:lnTo>
                  <a:pt x="1408064" y="2844176"/>
                </a:lnTo>
                <a:lnTo>
                  <a:pt x="1351966" y="2861006"/>
                </a:lnTo>
                <a:lnTo>
                  <a:pt x="1284648" y="2928324"/>
                </a:lnTo>
                <a:lnTo>
                  <a:pt x="1217330" y="2872226"/>
                </a:lnTo>
                <a:lnTo>
                  <a:pt x="1155622" y="2905884"/>
                </a:lnTo>
                <a:lnTo>
                  <a:pt x="1049036" y="3096618"/>
                </a:lnTo>
                <a:lnTo>
                  <a:pt x="959279" y="3236864"/>
                </a:lnTo>
                <a:lnTo>
                  <a:pt x="852692" y="3253693"/>
                </a:lnTo>
                <a:lnTo>
                  <a:pt x="768545" y="3276132"/>
                </a:lnTo>
                <a:lnTo>
                  <a:pt x="656349" y="3343450"/>
                </a:lnTo>
                <a:lnTo>
                  <a:pt x="555372" y="3354670"/>
                </a:lnTo>
                <a:lnTo>
                  <a:pt x="488054" y="3377109"/>
                </a:lnTo>
                <a:lnTo>
                  <a:pt x="437566" y="3377109"/>
                </a:lnTo>
                <a:lnTo>
                  <a:pt x="330979" y="3388329"/>
                </a:lnTo>
                <a:lnTo>
                  <a:pt x="246832" y="3410768"/>
                </a:lnTo>
                <a:lnTo>
                  <a:pt x="140246" y="3410768"/>
                </a:lnTo>
                <a:lnTo>
                  <a:pt x="0" y="3433207"/>
                </a:lnTo>
              </a:path>
            </a:pathLst>
          </a:custGeom>
          <a:noFill/>
          <a:ln w="571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7" name="TextBox 56"/>
          <p:cNvSpPr txBox="1"/>
          <p:nvPr/>
        </p:nvSpPr>
        <p:spPr>
          <a:xfrm rot="5400000">
            <a:off x="7041338" y="3198227"/>
            <a:ext cx="3220753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dirty="0" smtClean="0">
                <a:latin typeface="Arial Narrow" pitchFamily="34" charset="0"/>
              </a:rPr>
              <a:t>Cigarettes per capita per year (‘000)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279940" y="5712668"/>
            <a:ext cx="697627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ZA" sz="2400" dirty="0" smtClean="0">
                <a:latin typeface="Arial Narrow" pitchFamily="34" charset="0"/>
              </a:rPr>
              <a:t>Year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015664" y="1331157"/>
            <a:ext cx="7167552" cy="405112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-38694" y="14827"/>
            <a:ext cx="5398481" cy="2441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>
                <a:solidFill>
                  <a:srgbClr val="000066"/>
                </a:solidFill>
                <a:effectLst/>
                <a:latin typeface="Impact" pitchFamily="34" charset="0"/>
                <a:ea typeface="+mj-ea"/>
                <a:cs typeface="+mj-cs"/>
              </a:defRPr>
            </a:lvl1pPr>
          </a:lstStyle>
          <a:p>
            <a:pPr algn="l"/>
            <a:endParaRPr lang="en-ZA" sz="1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197137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5265" y="13107"/>
            <a:ext cx="4440725" cy="32187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endParaRPr lang="en-US" sz="2000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rot="16200000">
            <a:off x="-1117964" y="3097187"/>
            <a:ext cx="30040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dirty="0" smtClean="0">
                <a:latin typeface="Arial Narrow" panose="020B0606020202030204" pitchFamily="34" charset="0"/>
                <a:cs typeface="Calibri" pitchFamily="34" charset="0"/>
              </a:rPr>
              <a:t>C</a:t>
            </a:r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onsumption (gm/Caput)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39535" y="5150253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413185" y="3039430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413185" y="3288839"/>
            <a:ext cx="341644" cy="0"/>
          </a:xfrm>
          <a:prstGeom prst="line">
            <a:avLst/>
          </a:pr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0" name="TextBox 19"/>
          <p:cNvSpPr txBox="1"/>
          <p:nvPr/>
        </p:nvSpPr>
        <p:spPr>
          <a:xfrm>
            <a:off x="1754414" y="3104008"/>
            <a:ext cx="606256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Meat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54414" y="2854599"/>
            <a:ext cx="212269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Heart disease mortality</a:t>
            </a: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639535" y="4357354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39535" y="3564455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75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533737" y="2771556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533737" y="1978657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125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533737" y="11857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745334" y="594315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8163478" y="594315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8163478" y="4679871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8163478" y="3416590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2" name="Text Box 10"/>
          <p:cNvSpPr txBox="1">
            <a:spLocks noChangeArrowheads="1"/>
          </p:cNvSpPr>
          <p:nvPr/>
        </p:nvSpPr>
        <p:spPr bwMode="auto">
          <a:xfrm>
            <a:off x="8163478" y="2153309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300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8163478" y="89002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400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 rot="5400000">
            <a:off x="6807249" y="3079855"/>
            <a:ext cx="41104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Death from heart disease per 100.000 persons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413185" y="3538248"/>
            <a:ext cx="341644" cy="0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8" name="TextBox 37"/>
          <p:cNvSpPr txBox="1"/>
          <p:nvPr/>
        </p:nvSpPr>
        <p:spPr>
          <a:xfrm>
            <a:off x="1754414" y="3353417"/>
            <a:ext cx="61747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Eggs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1413185" y="3787657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1" name="TextBox 40"/>
          <p:cNvSpPr txBox="1"/>
          <p:nvPr/>
        </p:nvSpPr>
        <p:spPr>
          <a:xfrm>
            <a:off x="1754414" y="3602826"/>
            <a:ext cx="78418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Milk fat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1413185" y="4037067"/>
            <a:ext cx="341644" cy="0"/>
          </a:xfrm>
          <a:prstGeom prst="line">
            <a:avLst/>
          </a:prstGeom>
          <a:noFill/>
          <a:ln w="5715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3" name="TextBox 42"/>
          <p:cNvSpPr txBox="1"/>
          <p:nvPr/>
        </p:nvSpPr>
        <p:spPr>
          <a:xfrm>
            <a:off x="1754414" y="3852236"/>
            <a:ext cx="69121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Butter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8052" y="927463"/>
            <a:ext cx="7103171" cy="519901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48052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1910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022701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7350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1930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971998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1940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4946647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5921296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1960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95947" y="6131132"/>
            <a:ext cx="6571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1970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1386284" y="1410789"/>
            <a:ext cx="6496601" cy="1920240"/>
          </a:xfrm>
          <a:custGeom>
            <a:avLst/>
            <a:gdLst>
              <a:gd name="connsiteX0" fmla="*/ 0 w 6008915"/>
              <a:gd name="connsiteY0" fmla="*/ 287382 h 1920240"/>
              <a:gd name="connsiteX1" fmla="*/ 901337 w 6008915"/>
              <a:gd name="connsiteY1" fmla="*/ 496388 h 1920240"/>
              <a:gd name="connsiteX2" fmla="*/ 1815737 w 6008915"/>
              <a:gd name="connsiteY2" fmla="*/ 0 h 1920240"/>
              <a:gd name="connsiteX3" fmla="*/ 2730137 w 6008915"/>
              <a:gd name="connsiteY3" fmla="*/ 613954 h 1920240"/>
              <a:gd name="connsiteX4" fmla="*/ 3644537 w 6008915"/>
              <a:gd name="connsiteY4" fmla="*/ 796834 h 1920240"/>
              <a:gd name="connsiteX5" fmla="*/ 4558937 w 6008915"/>
              <a:gd name="connsiteY5" fmla="*/ 1084217 h 1920240"/>
              <a:gd name="connsiteX6" fmla="*/ 5408023 w 6008915"/>
              <a:gd name="connsiteY6" fmla="*/ 1436914 h 1920240"/>
              <a:gd name="connsiteX7" fmla="*/ 6008915 w 6008915"/>
              <a:gd name="connsiteY7" fmla="*/ 1920240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08915" h="1920240">
                <a:moveTo>
                  <a:pt x="0" y="287382"/>
                </a:moveTo>
                <a:lnTo>
                  <a:pt x="901337" y="496388"/>
                </a:lnTo>
                <a:lnTo>
                  <a:pt x="1815737" y="0"/>
                </a:lnTo>
                <a:lnTo>
                  <a:pt x="2730137" y="613954"/>
                </a:lnTo>
                <a:lnTo>
                  <a:pt x="3644537" y="796834"/>
                </a:lnTo>
                <a:lnTo>
                  <a:pt x="4558937" y="1084217"/>
                </a:lnTo>
                <a:lnTo>
                  <a:pt x="5408023" y="1436914"/>
                </a:lnTo>
                <a:lnTo>
                  <a:pt x="6008915" y="1920240"/>
                </a:lnTo>
              </a:path>
            </a:pathLst>
          </a:cu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5" name="Freeform 34"/>
          <p:cNvSpPr/>
          <p:nvPr/>
        </p:nvSpPr>
        <p:spPr>
          <a:xfrm>
            <a:off x="1584007" y="966651"/>
            <a:ext cx="6185894" cy="1384663"/>
          </a:xfrm>
          <a:custGeom>
            <a:avLst/>
            <a:gdLst>
              <a:gd name="connsiteX0" fmla="*/ 0 w 5721532"/>
              <a:gd name="connsiteY0" fmla="*/ 666206 h 1384663"/>
              <a:gd name="connsiteX1" fmla="*/ 1463040 w 5721532"/>
              <a:gd name="connsiteY1" fmla="*/ 1071155 h 1384663"/>
              <a:gd name="connsiteX2" fmla="*/ 2390503 w 5721532"/>
              <a:gd name="connsiteY2" fmla="*/ 1384663 h 1384663"/>
              <a:gd name="connsiteX3" fmla="*/ 3278777 w 5721532"/>
              <a:gd name="connsiteY3" fmla="*/ 718458 h 1384663"/>
              <a:gd name="connsiteX4" fmla="*/ 4180115 w 5721532"/>
              <a:gd name="connsiteY4" fmla="*/ 613955 h 1384663"/>
              <a:gd name="connsiteX5" fmla="*/ 4820195 w 5721532"/>
              <a:gd name="connsiteY5" fmla="*/ 444138 h 1384663"/>
              <a:gd name="connsiteX6" fmla="*/ 5225143 w 5721532"/>
              <a:gd name="connsiteY6" fmla="*/ 0 h 1384663"/>
              <a:gd name="connsiteX7" fmla="*/ 5721532 w 5721532"/>
              <a:gd name="connsiteY7" fmla="*/ 182880 h 1384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21532" h="1384663">
                <a:moveTo>
                  <a:pt x="0" y="666206"/>
                </a:moveTo>
                <a:lnTo>
                  <a:pt x="1463040" y="1071155"/>
                </a:lnTo>
                <a:lnTo>
                  <a:pt x="2390503" y="1384663"/>
                </a:lnTo>
                <a:lnTo>
                  <a:pt x="3278777" y="718458"/>
                </a:lnTo>
                <a:lnTo>
                  <a:pt x="4180115" y="613955"/>
                </a:lnTo>
                <a:lnTo>
                  <a:pt x="4820195" y="444138"/>
                </a:lnTo>
                <a:lnTo>
                  <a:pt x="5225143" y="0"/>
                </a:lnTo>
                <a:lnTo>
                  <a:pt x="5721532" y="182880"/>
                </a:lnTo>
              </a:path>
            </a:pathLst>
          </a:cu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6" name="Freeform 35"/>
          <p:cNvSpPr/>
          <p:nvPr/>
        </p:nvSpPr>
        <p:spPr>
          <a:xfrm>
            <a:off x="1541638" y="4624251"/>
            <a:ext cx="6242386" cy="418012"/>
          </a:xfrm>
          <a:custGeom>
            <a:avLst/>
            <a:gdLst>
              <a:gd name="connsiteX0" fmla="*/ 0 w 5773783"/>
              <a:gd name="connsiteY0" fmla="*/ 339635 h 418012"/>
              <a:gd name="connsiteX1" fmla="*/ 1410788 w 5773783"/>
              <a:gd name="connsiteY1" fmla="*/ 222069 h 418012"/>
              <a:gd name="connsiteX2" fmla="*/ 2416628 w 5773783"/>
              <a:gd name="connsiteY2" fmla="*/ 365760 h 418012"/>
              <a:gd name="connsiteX3" fmla="*/ 3331028 w 5773783"/>
              <a:gd name="connsiteY3" fmla="*/ 0 h 418012"/>
              <a:gd name="connsiteX4" fmla="*/ 4206240 w 5773783"/>
              <a:gd name="connsiteY4" fmla="*/ 78378 h 418012"/>
              <a:gd name="connsiteX5" fmla="*/ 4846320 w 5773783"/>
              <a:gd name="connsiteY5" fmla="*/ 235132 h 418012"/>
              <a:gd name="connsiteX6" fmla="*/ 5277394 w 5773783"/>
              <a:gd name="connsiteY6" fmla="*/ 248195 h 418012"/>
              <a:gd name="connsiteX7" fmla="*/ 5773783 w 5773783"/>
              <a:gd name="connsiteY7" fmla="*/ 418012 h 41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73783" h="418012">
                <a:moveTo>
                  <a:pt x="0" y="339635"/>
                </a:moveTo>
                <a:lnTo>
                  <a:pt x="1410788" y="222069"/>
                </a:lnTo>
                <a:lnTo>
                  <a:pt x="2416628" y="365760"/>
                </a:lnTo>
                <a:lnTo>
                  <a:pt x="3331028" y="0"/>
                </a:lnTo>
                <a:lnTo>
                  <a:pt x="4206240" y="78378"/>
                </a:lnTo>
                <a:lnTo>
                  <a:pt x="4846320" y="235132"/>
                </a:lnTo>
                <a:lnTo>
                  <a:pt x="5277394" y="248195"/>
                </a:lnTo>
                <a:lnTo>
                  <a:pt x="5773783" y="418012"/>
                </a:lnTo>
              </a:path>
            </a:pathLst>
          </a:cu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9" name="Freeform 38"/>
          <p:cNvSpPr/>
          <p:nvPr/>
        </p:nvSpPr>
        <p:spPr>
          <a:xfrm>
            <a:off x="1301546" y="5133703"/>
            <a:ext cx="6425985" cy="378823"/>
          </a:xfrm>
          <a:custGeom>
            <a:avLst/>
            <a:gdLst>
              <a:gd name="connsiteX0" fmla="*/ 0 w 5943600"/>
              <a:gd name="connsiteY0" fmla="*/ 26126 h 378823"/>
              <a:gd name="connsiteX1" fmla="*/ 1672046 w 5943600"/>
              <a:gd name="connsiteY1" fmla="*/ 0 h 378823"/>
              <a:gd name="connsiteX2" fmla="*/ 3239589 w 5943600"/>
              <a:gd name="connsiteY2" fmla="*/ 0 h 378823"/>
              <a:gd name="connsiteX3" fmla="*/ 4140926 w 5943600"/>
              <a:gd name="connsiteY3" fmla="*/ 169817 h 378823"/>
              <a:gd name="connsiteX4" fmla="*/ 4598126 w 5943600"/>
              <a:gd name="connsiteY4" fmla="*/ 222068 h 378823"/>
              <a:gd name="connsiteX5" fmla="*/ 5042263 w 5943600"/>
              <a:gd name="connsiteY5" fmla="*/ 287383 h 378823"/>
              <a:gd name="connsiteX6" fmla="*/ 5499463 w 5943600"/>
              <a:gd name="connsiteY6" fmla="*/ 339634 h 378823"/>
              <a:gd name="connsiteX7" fmla="*/ 5943600 w 5943600"/>
              <a:gd name="connsiteY7" fmla="*/ 378823 h 37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43600" h="378823">
                <a:moveTo>
                  <a:pt x="0" y="26126"/>
                </a:moveTo>
                <a:lnTo>
                  <a:pt x="1672046" y="0"/>
                </a:lnTo>
                <a:lnTo>
                  <a:pt x="3239589" y="0"/>
                </a:lnTo>
                <a:lnTo>
                  <a:pt x="4140926" y="169817"/>
                </a:lnTo>
                <a:lnTo>
                  <a:pt x="4598126" y="222068"/>
                </a:lnTo>
                <a:lnTo>
                  <a:pt x="5042263" y="287383"/>
                </a:lnTo>
                <a:lnTo>
                  <a:pt x="5499463" y="339634"/>
                </a:lnTo>
                <a:lnTo>
                  <a:pt x="5943600" y="378823"/>
                </a:lnTo>
              </a:path>
            </a:pathLst>
          </a:custGeom>
          <a:noFill/>
          <a:ln w="5715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4" name="Freeform 43"/>
          <p:cNvSpPr/>
          <p:nvPr/>
        </p:nvSpPr>
        <p:spPr>
          <a:xfrm>
            <a:off x="1485146" y="5577840"/>
            <a:ext cx="6200017" cy="404949"/>
          </a:xfrm>
          <a:custGeom>
            <a:avLst/>
            <a:gdLst>
              <a:gd name="connsiteX0" fmla="*/ 0 w 5734595"/>
              <a:gd name="connsiteY0" fmla="*/ 0 h 404949"/>
              <a:gd name="connsiteX1" fmla="*/ 1476103 w 5734595"/>
              <a:gd name="connsiteY1" fmla="*/ 0 h 404949"/>
              <a:gd name="connsiteX2" fmla="*/ 2390503 w 5734595"/>
              <a:gd name="connsiteY2" fmla="*/ 13063 h 404949"/>
              <a:gd name="connsiteX3" fmla="*/ 3357155 w 5734595"/>
              <a:gd name="connsiteY3" fmla="*/ 209006 h 404949"/>
              <a:gd name="connsiteX4" fmla="*/ 4206240 w 5734595"/>
              <a:gd name="connsiteY4" fmla="*/ 300446 h 404949"/>
              <a:gd name="connsiteX5" fmla="*/ 4859383 w 5734595"/>
              <a:gd name="connsiteY5" fmla="*/ 378823 h 404949"/>
              <a:gd name="connsiteX6" fmla="*/ 5316583 w 5734595"/>
              <a:gd name="connsiteY6" fmla="*/ 404949 h 404949"/>
              <a:gd name="connsiteX7" fmla="*/ 5734595 w 5734595"/>
              <a:gd name="connsiteY7" fmla="*/ 404949 h 404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4595" h="404949">
                <a:moveTo>
                  <a:pt x="0" y="0"/>
                </a:moveTo>
                <a:lnTo>
                  <a:pt x="1476103" y="0"/>
                </a:lnTo>
                <a:lnTo>
                  <a:pt x="2390503" y="13063"/>
                </a:lnTo>
                <a:lnTo>
                  <a:pt x="3357155" y="209006"/>
                </a:lnTo>
                <a:lnTo>
                  <a:pt x="4206240" y="300446"/>
                </a:lnTo>
                <a:lnTo>
                  <a:pt x="4859383" y="378823"/>
                </a:lnTo>
                <a:lnTo>
                  <a:pt x="5316583" y="404949"/>
                </a:lnTo>
                <a:lnTo>
                  <a:pt x="5734595" y="404949"/>
                </a:lnTo>
              </a:path>
            </a:pathLst>
          </a:custGeom>
          <a:noFill/>
          <a:ln w="5715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45" name="TextBox 44"/>
          <p:cNvSpPr txBox="1"/>
          <p:nvPr/>
        </p:nvSpPr>
        <p:spPr>
          <a:xfrm>
            <a:off x="3968750" y="6381750"/>
            <a:ext cx="1857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Year </a:t>
            </a: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 rot="16200000">
            <a:off x="-1049831" y="3302187"/>
            <a:ext cx="28360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dirty="0" smtClean="0">
                <a:latin typeface="Arial Narrow" panose="020B0606020202030204" pitchFamily="34" charset="0"/>
                <a:cs typeface="Calibri" pitchFamily="34" charset="0"/>
              </a:rPr>
              <a:t>C</a:t>
            </a:r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onsumption gm/Caput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639535" y="5150253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639535" y="4357354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39535" y="3564455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75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533737" y="2771556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33737" y="1978657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125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533737" y="11857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45334" y="594315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8163478" y="5943153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8163478" y="4679871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8163478" y="3416590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8163478" y="2153309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300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8163478" y="89002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400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 rot="5400000">
            <a:off x="6807249" y="3348355"/>
            <a:ext cx="41104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Death from heart disease per 100.000 persons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5411" y="927463"/>
            <a:ext cx="7125812" cy="519901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03070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1910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897612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1920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92155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1930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3886697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1940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881239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5875781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1960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870326" y="6131132"/>
            <a:ext cx="6706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1970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1303699" y="1408386"/>
            <a:ext cx="6528157" cy="1860331"/>
          </a:xfrm>
          <a:custGeom>
            <a:avLst/>
            <a:gdLst>
              <a:gd name="connsiteX0" fmla="*/ 0 w 5896303"/>
              <a:gd name="connsiteY0" fmla="*/ 315311 h 1902373"/>
              <a:gd name="connsiteX1" fmla="*/ 830317 w 5896303"/>
              <a:gd name="connsiteY1" fmla="*/ 483476 h 1902373"/>
              <a:gd name="connsiteX2" fmla="*/ 1818289 w 5896303"/>
              <a:gd name="connsiteY2" fmla="*/ 0 h 1902373"/>
              <a:gd name="connsiteX3" fmla="*/ 2627586 w 5896303"/>
              <a:gd name="connsiteY3" fmla="*/ 620111 h 1902373"/>
              <a:gd name="connsiteX4" fmla="*/ 3541986 w 5896303"/>
              <a:gd name="connsiteY4" fmla="*/ 777766 h 1902373"/>
              <a:gd name="connsiteX5" fmla="*/ 4466896 w 5896303"/>
              <a:gd name="connsiteY5" fmla="*/ 1093076 h 1902373"/>
              <a:gd name="connsiteX6" fmla="*/ 5318234 w 5896303"/>
              <a:gd name="connsiteY6" fmla="*/ 1481959 h 1902373"/>
              <a:gd name="connsiteX7" fmla="*/ 5896303 w 5896303"/>
              <a:gd name="connsiteY7" fmla="*/ 1902373 h 1902373"/>
              <a:gd name="connsiteX0" fmla="*/ 0 w 5917324"/>
              <a:gd name="connsiteY0" fmla="*/ 315311 h 1860331"/>
              <a:gd name="connsiteX1" fmla="*/ 830317 w 5917324"/>
              <a:gd name="connsiteY1" fmla="*/ 483476 h 1860331"/>
              <a:gd name="connsiteX2" fmla="*/ 1818289 w 5917324"/>
              <a:gd name="connsiteY2" fmla="*/ 0 h 1860331"/>
              <a:gd name="connsiteX3" fmla="*/ 2627586 w 5917324"/>
              <a:gd name="connsiteY3" fmla="*/ 620111 h 1860331"/>
              <a:gd name="connsiteX4" fmla="*/ 3541986 w 5917324"/>
              <a:gd name="connsiteY4" fmla="*/ 777766 h 1860331"/>
              <a:gd name="connsiteX5" fmla="*/ 4466896 w 5917324"/>
              <a:gd name="connsiteY5" fmla="*/ 1093076 h 1860331"/>
              <a:gd name="connsiteX6" fmla="*/ 5318234 w 5917324"/>
              <a:gd name="connsiteY6" fmla="*/ 1481959 h 1860331"/>
              <a:gd name="connsiteX7" fmla="*/ 5917324 w 5917324"/>
              <a:gd name="connsiteY7" fmla="*/ 1860331 h 1860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17324" h="1860331">
                <a:moveTo>
                  <a:pt x="0" y="315311"/>
                </a:moveTo>
                <a:lnTo>
                  <a:pt x="830317" y="483476"/>
                </a:lnTo>
                <a:lnTo>
                  <a:pt x="1818289" y="0"/>
                </a:lnTo>
                <a:lnTo>
                  <a:pt x="2627586" y="620111"/>
                </a:lnTo>
                <a:lnTo>
                  <a:pt x="3541986" y="777766"/>
                </a:lnTo>
                <a:lnTo>
                  <a:pt x="4466896" y="1093076"/>
                </a:lnTo>
                <a:lnTo>
                  <a:pt x="5318234" y="1481959"/>
                </a:lnTo>
                <a:lnTo>
                  <a:pt x="5917324" y="1860331"/>
                </a:lnTo>
              </a:path>
            </a:pathLst>
          </a:cu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9" name="Freeform 28"/>
          <p:cNvSpPr/>
          <p:nvPr/>
        </p:nvSpPr>
        <p:spPr>
          <a:xfrm>
            <a:off x="1338484" y="1187669"/>
            <a:ext cx="6365822" cy="956441"/>
          </a:xfrm>
          <a:custGeom>
            <a:avLst/>
            <a:gdLst>
              <a:gd name="connsiteX0" fmla="*/ 0 w 5770179"/>
              <a:gd name="connsiteY0" fmla="*/ 956441 h 956441"/>
              <a:gd name="connsiteX1" fmla="*/ 1439917 w 5770179"/>
              <a:gd name="connsiteY1" fmla="*/ 651641 h 956441"/>
              <a:gd name="connsiteX2" fmla="*/ 2522483 w 5770179"/>
              <a:gd name="connsiteY2" fmla="*/ 809297 h 956441"/>
              <a:gd name="connsiteX3" fmla="*/ 3394841 w 5770179"/>
              <a:gd name="connsiteY3" fmla="*/ 483476 h 956441"/>
              <a:gd name="connsiteX4" fmla="*/ 4277710 w 5770179"/>
              <a:gd name="connsiteY4" fmla="*/ 399393 h 956441"/>
              <a:gd name="connsiteX5" fmla="*/ 4876800 w 5770179"/>
              <a:gd name="connsiteY5" fmla="*/ 388883 h 956441"/>
              <a:gd name="connsiteX6" fmla="*/ 5318234 w 5770179"/>
              <a:gd name="connsiteY6" fmla="*/ 0 h 956441"/>
              <a:gd name="connsiteX7" fmla="*/ 5770179 w 5770179"/>
              <a:gd name="connsiteY7" fmla="*/ 147145 h 956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70179" h="956441">
                <a:moveTo>
                  <a:pt x="0" y="956441"/>
                </a:moveTo>
                <a:lnTo>
                  <a:pt x="1439917" y="651641"/>
                </a:lnTo>
                <a:lnTo>
                  <a:pt x="2522483" y="809297"/>
                </a:lnTo>
                <a:lnTo>
                  <a:pt x="3394841" y="483476"/>
                </a:lnTo>
                <a:lnTo>
                  <a:pt x="4277710" y="399393"/>
                </a:lnTo>
                <a:lnTo>
                  <a:pt x="4876800" y="388883"/>
                </a:lnTo>
                <a:lnTo>
                  <a:pt x="5318234" y="0"/>
                </a:lnTo>
                <a:lnTo>
                  <a:pt x="5770179" y="147145"/>
                </a:lnTo>
              </a:path>
            </a:pathLst>
          </a:cu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0" name="Freeform 29"/>
          <p:cNvSpPr/>
          <p:nvPr/>
        </p:nvSpPr>
        <p:spPr>
          <a:xfrm>
            <a:off x="1338484" y="4351283"/>
            <a:ext cx="6307845" cy="168165"/>
          </a:xfrm>
          <a:custGeom>
            <a:avLst/>
            <a:gdLst>
              <a:gd name="connsiteX0" fmla="*/ 0 w 5717627"/>
              <a:gd name="connsiteY0" fmla="*/ 168165 h 168165"/>
              <a:gd name="connsiteX1" fmla="*/ 1408386 w 5717627"/>
              <a:gd name="connsiteY1" fmla="*/ 105103 h 168165"/>
              <a:gd name="connsiteX2" fmla="*/ 2511972 w 5717627"/>
              <a:gd name="connsiteY2" fmla="*/ 115614 h 168165"/>
              <a:gd name="connsiteX3" fmla="*/ 3363310 w 5717627"/>
              <a:gd name="connsiteY3" fmla="*/ 73572 h 168165"/>
              <a:gd name="connsiteX4" fmla="*/ 4235669 w 5717627"/>
              <a:gd name="connsiteY4" fmla="*/ 42041 h 168165"/>
              <a:gd name="connsiteX5" fmla="*/ 4845269 w 5717627"/>
              <a:gd name="connsiteY5" fmla="*/ 105103 h 168165"/>
              <a:gd name="connsiteX6" fmla="*/ 5276193 w 5717627"/>
              <a:gd name="connsiteY6" fmla="*/ 0 h 168165"/>
              <a:gd name="connsiteX7" fmla="*/ 5717627 w 5717627"/>
              <a:gd name="connsiteY7" fmla="*/ 0 h 16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17627" h="168165">
                <a:moveTo>
                  <a:pt x="0" y="168165"/>
                </a:moveTo>
                <a:lnTo>
                  <a:pt x="1408386" y="105103"/>
                </a:lnTo>
                <a:lnTo>
                  <a:pt x="2511972" y="115614"/>
                </a:lnTo>
                <a:lnTo>
                  <a:pt x="3363310" y="73572"/>
                </a:lnTo>
                <a:lnTo>
                  <a:pt x="4235669" y="42041"/>
                </a:lnTo>
                <a:lnTo>
                  <a:pt x="4845269" y="105103"/>
                </a:lnTo>
                <a:lnTo>
                  <a:pt x="5276193" y="0"/>
                </a:lnTo>
                <a:lnTo>
                  <a:pt x="5717627" y="0"/>
                </a:lnTo>
              </a:path>
            </a:pathLst>
          </a:cu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1" name="Freeform 30"/>
          <p:cNvSpPr/>
          <p:nvPr/>
        </p:nvSpPr>
        <p:spPr>
          <a:xfrm>
            <a:off x="1338484" y="5381297"/>
            <a:ext cx="6331036" cy="409903"/>
          </a:xfrm>
          <a:custGeom>
            <a:avLst/>
            <a:gdLst>
              <a:gd name="connsiteX0" fmla="*/ 0 w 5738648"/>
              <a:gd name="connsiteY0" fmla="*/ 409903 h 409903"/>
              <a:gd name="connsiteX1" fmla="*/ 1429407 w 5738648"/>
              <a:gd name="connsiteY1" fmla="*/ 367862 h 409903"/>
              <a:gd name="connsiteX2" fmla="*/ 2490952 w 5738648"/>
              <a:gd name="connsiteY2" fmla="*/ 378372 h 409903"/>
              <a:gd name="connsiteX3" fmla="*/ 3363310 w 5738648"/>
              <a:gd name="connsiteY3" fmla="*/ 315310 h 409903"/>
              <a:gd name="connsiteX4" fmla="*/ 4256689 w 5738648"/>
              <a:gd name="connsiteY4" fmla="*/ 241737 h 409903"/>
              <a:gd name="connsiteX5" fmla="*/ 4813738 w 5738648"/>
              <a:gd name="connsiteY5" fmla="*/ 147144 h 409903"/>
              <a:gd name="connsiteX6" fmla="*/ 5276193 w 5738648"/>
              <a:gd name="connsiteY6" fmla="*/ 42041 h 409903"/>
              <a:gd name="connsiteX7" fmla="*/ 5738648 w 5738648"/>
              <a:gd name="connsiteY7" fmla="*/ 0 h 409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738648" h="409903">
                <a:moveTo>
                  <a:pt x="0" y="409903"/>
                </a:moveTo>
                <a:lnTo>
                  <a:pt x="1429407" y="367862"/>
                </a:lnTo>
                <a:lnTo>
                  <a:pt x="2490952" y="378372"/>
                </a:lnTo>
                <a:lnTo>
                  <a:pt x="3363310" y="315310"/>
                </a:lnTo>
                <a:lnTo>
                  <a:pt x="4256689" y="241737"/>
                </a:lnTo>
                <a:lnTo>
                  <a:pt x="4813738" y="147144"/>
                </a:lnTo>
                <a:lnTo>
                  <a:pt x="5276193" y="42041"/>
                </a:lnTo>
                <a:lnTo>
                  <a:pt x="5738648" y="0"/>
                </a:lnTo>
              </a:path>
            </a:pathLst>
          </a:custGeom>
          <a:noFill/>
          <a:ln w="5715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32" name="Straight Connector 31"/>
          <p:cNvCxnSpPr/>
          <p:nvPr/>
        </p:nvCxnSpPr>
        <p:spPr>
          <a:xfrm>
            <a:off x="1401751" y="3028920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401751" y="3278329"/>
            <a:ext cx="341644" cy="0"/>
          </a:xfrm>
          <a:prstGeom prst="line">
            <a:avLst/>
          </a:pr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4" name="TextBox 33"/>
          <p:cNvSpPr txBox="1"/>
          <p:nvPr/>
        </p:nvSpPr>
        <p:spPr>
          <a:xfrm>
            <a:off x="1742980" y="3093498"/>
            <a:ext cx="84978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Total fat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742980" y="2844089"/>
            <a:ext cx="212269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Heart disease mortality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1401751" y="3527738"/>
            <a:ext cx="341644" cy="0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7" name="TextBox 36"/>
          <p:cNvSpPr txBox="1"/>
          <p:nvPr/>
        </p:nvSpPr>
        <p:spPr>
          <a:xfrm>
            <a:off x="1742980" y="3342907"/>
            <a:ext cx="191590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Saturated fatty acids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01751" y="3777147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9" name="TextBox 38"/>
          <p:cNvSpPr txBox="1"/>
          <p:nvPr/>
        </p:nvSpPr>
        <p:spPr>
          <a:xfrm>
            <a:off x="1742980" y="3592316"/>
            <a:ext cx="122822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Linoleic acid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73500" y="6381750"/>
            <a:ext cx="1857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Year </a:t>
            </a:r>
          </a:p>
        </p:txBody>
      </p:sp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38693" y="14827"/>
            <a:ext cx="4743848" cy="2441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ctr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>
                <a:solidFill>
                  <a:srgbClr val="000066"/>
                </a:solidFill>
                <a:effectLst/>
                <a:latin typeface="Impact" pitchFamily="34" charset="0"/>
                <a:ea typeface="+mj-ea"/>
                <a:cs typeface="+mj-cs"/>
              </a:defRPr>
            </a:lvl1pPr>
          </a:lstStyle>
          <a:p>
            <a:pPr algn="l"/>
            <a:endParaRPr lang="en-US" sz="2000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047826" y="555804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038643" y="2369618"/>
            <a:ext cx="6895735" cy="2488269"/>
          </a:xfrm>
          <a:custGeom>
            <a:avLst/>
            <a:gdLst>
              <a:gd name="connsiteX0" fmla="*/ 0 w 5629524"/>
              <a:gd name="connsiteY0" fmla="*/ 166977 h 2671638"/>
              <a:gd name="connsiteX1" fmla="*/ 127221 w 5629524"/>
              <a:gd name="connsiteY1" fmla="*/ 15902 h 2671638"/>
              <a:gd name="connsiteX2" fmla="*/ 166977 w 5629524"/>
              <a:gd name="connsiteY2" fmla="*/ 365760 h 2671638"/>
              <a:gd name="connsiteX3" fmla="*/ 238539 w 5629524"/>
              <a:gd name="connsiteY3" fmla="*/ 397565 h 2671638"/>
              <a:gd name="connsiteX4" fmla="*/ 286247 w 5629524"/>
              <a:gd name="connsiteY4" fmla="*/ 286247 h 2671638"/>
              <a:gd name="connsiteX5" fmla="*/ 389614 w 5629524"/>
              <a:gd name="connsiteY5" fmla="*/ 270344 h 2671638"/>
              <a:gd name="connsiteX6" fmla="*/ 524786 w 5629524"/>
              <a:gd name="connsiteY6" fmla="*/ 850789 h 2671638"/>
              <a:gd name="connsiteX7" fmla="*/ 556591 w 5629524"/>
              <a:gd name="connsiteY7" fmla="*/ 620201 h 2671638"/>
              <a:gd name="connsiteX8" fmla="*/ 620202 w 5629524"/>
              <a:gd name="connsiteY8" fmla="*/ 691763 h 2671638"/>
              <a:gd name="connsiteX9" fmla="*/ 747423 w 5629524"/>
              <a:gd name="connsiteY9" fmla="*/ 214685 h 2671638"/>
              <a:gd name="connsiteX10" fmla="*/ 850790 w 5629524"/>
              <a:gd name="connsiteY10" fmla="*/ 159026 h 2671638"/>
              <a:gd name="connsiteX11" fmla="*/ 978010 w 5629524"/>
              <a:gd name="connsiteY11" fmla="*/ 79513 h 2671638"/>
              <a:gd name="connsiteX12" fmla="*/ 1057524 w 5629524"/>
              <a:gd name="connsiteY12" fmla="*/ 174928 h 2671638"/>
              <a:gd name="connsiteX13" fmla="*/ 1216550 w 5629524"/>
              <a:gd name="connsiteY13" fmla="*/ 198782 h 2671638"/>
              <a:gd name="connsiteX14" fmla="*/ 1296063 w 5629524"/>
              <a:gd name="connsiteY14" fmla="*/ 71561 h 2671638"/>
              <a:gd name="connsiteX15" fmla="*/ 1296063 w 5629524"/>
              <a:gd name="connsiteY15" fmla="*/ 71561 h 2671638"/>
              <a:gd name="connsiteX16" fmla="*/ 1375576 w 5629524"/>
              <a:gd name="connsiteY16" fmla="*/ 95415 h 2671638"/>
              <a:gd name="connsiteX17" fmla="*/ 1439186 w 5629524"/>
              <a:gd name="connsiteY17" fmla="*/ 0 h 2671638"/>
              <a:gd name="connsiteX18" fmla="*/ 1582310 w 5629524"/>
              <a:gd name="connsiteY18" fmla="*/ 341906 h 2671638"/>
              <a:gd name="connsiteX19" fmla="*/ 1741336 w 5629524"/>
              <a:gd name="connsiteY19" fmla="*/ 389613 h 2671638"/>
              <a:gd name="connsiteX20" fmla="*/ 1804946 w 5629524"/>
              <a:gd name="connsiteY20" fmla="*/ 246490 h 2671638"/>
              <a:gd name="connsiteX21" fmla="*/ 1892410 w 5629524"/>
              <a:gd name="connsiteY21" fmla="*/ 445273 h 2671638"/>
              <a:gd name="connsiteX22" fmla="*/ 1940118 w 5629524"/>
              <a:gd name="connsiteY22" fmla="*/ 500932 h 2671638"/>
              <a:gd name="connsiteX23" fmla="*/ 2019631 w 5629524"/>
              <a:gd name="connsiteY23" fmla="*/ 1248354 h 2671638"/>
              <a:gd name="connsiteX24" fmla="*/ 2075290 w 5629524"/>
              <a:gd name="connsiteY24" fmla="*/ 1232452 h 2671638"/>
              <a:gd name="connsiteX25" fmla="*/ 2186609 w 5629524"/>
              <a:gd name="connsiteY25" fmla="*/ 1486893 h 2671638"/>
              <a:gd name="connsiteX26" fmla="*/ 2266122 w 5629524"/>
              <a:gd name="connsiteY26" fmla="*/ 1351721 h 2671638"/>
              <a:gd name="connsiteX27" fmla="*/ 2321781 w 5629524"/>
              <a:gd name="connsiteY27" fmla="*/ 1574358 h 2671638"/>
              <a:gd name="connsiteX28" fmla="*/ 2464904 w 5629524"/>
              <a:gd name="connsiteY28" fmla="*/ 1455088 h 2671638"/>
              <a:gd name="connsiteX29" fmla="*/ 2608028 w 5629524"/>
              <a:gd name="connsiteY29" fmla="*/ 1844702 h 2671638"/>
              <a:gd name="connsiteX30" fmla="*/ 2775005 w 5629524"/>
              <a:gd name="connsiteY30" fmla="*/ 1789043 h 2671638"/>
              <a:gd name="connsiteX31" fmla="*/ 2941983 w 5629524"/>
              <a:gd name="connsiteY31" fmla="*/ 1916264 h 2671638"/>
              <a:gd name="connsiteX32" fmla="*/ 3140765 w 5629524"/>
              <a:gd name="connsiteY32" fmla="*/ 2043485 h 2671638"/>
              <a:gd name="connsiteX33" fmla="*/ 3260035 w 5629524"/>
              <a:gd name="connsiteY33" fmla="*/ 2107095 h 2671638"/>
              <a:gd name="connsiteX34" fmla="*/ 3554233 w 5629524"/>
              <a:gd name="connsiteY34" fmla="*/ 2337683 h 2671638"/>
              <a:gd name="connsiteX35" fmla="*/ 3880237 w 5629524"/>
              <a:gd name="connsiteY35" fmla="*/ 2512612 h 2671638"/>
              <a:gd name="connsiteX36" fmla="*/ 3983604 w 5629524"/>
              <a:gd name="connsiteY36" fmla="*/ 2576222 h 2671638"/>
              <a:gd name="connsiteX37" fmla="*/ 4055165 w 5629524"/>
              <a:gd name="connsiteY37" fmla="*/ 2544417 h 2671638"/>
              <a:gd name="connsiteX38" fmla="*/ 4166484 w 5629524"/>
              <a:gd name="connsiteY38" fmla="*/ 2647784 h 2671638"/>
              <a:gd name="connsiteX39" fmla="*/ 4365266 w 5629524"/>
              <a:gd name="connsiteY39" fmla="*/ 2615979 h 2671638"/>
              <a:gd name="connsiteX40" fmla="*/ 4468633 w 5629524"/>
              <a:gd name="connsiteY40" fmla="*/ 2655735 h 2671638"/>
              <a:gd name="connsiteX41" fmla="*/ 4627659 w 5629524"/>
              <a:gd name="connsiteY41" fmla="*/ 2528514 h 2671638"/>
              <a:gd name="connsiteX42" fmla="*/ 4754880 w 5629524"/>
              <a:gd name="connsiteY42" fmla="*/ 2528514 h 2671638"/>
              <a:gd name="connsiteX43" fmla="*/ 4810539 w 5629524"/>
              <a:gd name="connsiteY43" fmla="*/ 2615979 h 2671638"/>
              <a:gd name="connsiteX44" fmla="*/ 5176299 w 5629524"/>
              <a:gd name="connsiteY44" fmla="*/ 2631881 h 2671638"/>
              <a:gd name="connsiteX45" fmla="*/ 5319423 w 5629524"/>
              <a:gd name="connsiteY45" fmla="*/ 2544417 h 2671638"/>
              <a:gd name="connsiteX46" fmla="*/ 5454595 w 5629524"/>
              <a:gd name="connsiteY46" fmla="*/ 2671638 h 2671638"/>
              <a:gd name="connsiteX47" fmla="*/ 5629524 w 5629524"/>
              <a:gd name="connsiteY47" fmla="*/ 2504660 h 267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629524" h="2671638">
                <a:moveTo>
                  <a:pt x="0" y="166977"/>
                </a:moveTo>
                <a:lnTo>
                  <a:pt x="127221" y="15902"/>
                </a:lnTo>
                <a:lnTo>
                  <a:pt x="166977" y="365760"/>
                </a:lnTo>
                <a:lnTo>
                  <a:pt x="238539" y="397565"/>
                </a:lnTo>
                <a:lnTo>
                  <a:pt x="286247" y="286247"/>
                </a:lnTo>
                <a:lnTo>
                  <a:pt x="389614" y="270344"/>
                </a:lnTo>
                <a:lnTo>
                  <a:pt x="524786" y="850789"/>
                </a:lnTo>
                <a:lnTo>
                  <a:pt x="556591" y="620201"/>
                </a:lnTo>
                <a:lnTo>
                  <a:pt x="620202" y="691763"/>
                </a:lnTo>
                <a:lnTo>
                  <a:pt x="747423" y="214685"/>
                </a:lnTo>
                <a:lnTo>
                  <a:pt x="850790" y="159026"/>
                </a:lnTo>
                <a:lnTo>
                  <a:pt x="978010" y="79513"/>
                </a:lnTo>
                <a:lnTo>
                  <a:pt x="1057524" y="174928"/>
                </a:lnTo>
                <a:lnTo>
                  <a:pt x="1216550" y="198782"/>
                </a:lnTo>
                <a:lnTo>
                  <a:pt x="1296063" y="71561"/>
                </a:lnTo>
                <a:lnTo>
                  <a:pt x="1296063" y="71561"/>
                </a:lnTo>
                <a:lnTo>
                  <a:pt x="1375576" y="95415"/>
                </a:lnTo>
                <a:lnTo>
                  <a:pt x="1439186" y="0"/>
                </a:lnTo>
                <a:lnTo>
                  <a:pt x="1582310" y="341906"/>
                </a:lnTo>
                <a:lnTo>
                  <a:pt x="1741336" y="389613"/>
                </a:lnTo>
                <a:lnTo>
                  <a:pt x="1804946" y="246490"/>
                </a:lnTo>
                <a:lnTo>
                  <a:pt x="1892410" y="445273"/>
                </a:lnTo>
                <a:lnTo>
                  <a:pt x="1940118" y="500932"/>
                </a:lnTo>
                <a:lnTo>
                  <a:pt x="2019631" y="1248354"/>
                </a:lnTo>
                <a:lnTo>
                  <a:pt x="2075290" y="1232452"/>
                </a:lnTo>
                <a:lnTo>
                  <a:pt x="2186609" y="1486893"/>
                </a:lnTo>
                <a:lnTo>
                  <a:pt x="2266122" y="1351721"/>
                </a:lnTo>
                <a:lnTo>
                  <a:pt x="2321781" y="1574358"/>
                </a:lnTo>
                <a:lnTo>
                  <a:pt x="2464904" y="1455088"/>
                </a:lnTo>
                <a:lnTo>
                  <a:pt x="2608028" y="1844702"/>
                </a:lnTo>
                <a:lnTo>
                  <a:pt x="2775005" y="1789043"/>
                </a:lnTo>
                <a:lnTo>
                  <a:pt x="2941983" y="1916264"/>
                </a:lnTo>
                <a:lnTo>
                  <a:pt x="3140765" y="2043485"/>
                </a:lnTo>
                <a:lnTo>
                  <a:pt x="3260035" y="2107095"/>
                </a:lnTo>
                <a:lnTo>
                  <a:pt x="3554233" y="2337683"/>
                </a:lnTo>
                <a:lnTo>
                  <a:pt x="3880237" y="2512612"/>
                </a:lnTo>
                <a:lnTo>
                  <a:pt x="3983604" y="2576222"/>
                </a:lnTo>
                <a:lnTo>
                  <a:pt x="4055165" y="2544417"/>
                </a:lnTo>
                <a:lnTo>
                  <a:pt x="4166484" y="2647784"/>
                </a:lnTo>
                <a:lnTo>
                  <a:pt x="4365266" y="2615979"/>
                </a:lnTo>
                <a:lnTo>
                  <a:pt x="4468633" y="2655735"/>
                </a:lnTo>
                <a:lnTo>
                  <a:pt x="4627659" y="2528514"/>
                </a:lnTo>
                <a:lnTo>
                  <a:pt x="4754880" y="2528514"/>
                </a:lnTo>
                <a:lnTo>
                  <a:pt x="4810539" y="2615979"/>
                </a:lnTo>
                <a:lnTo>
                  <a:pt x="5176299" y="2631881"/>
                </a:lnTo>
                <a:lnTo>
                  <a:pt x="5319423" y="2544417"/>
                </a:lnTo>
                <a:lnTo>
                  <a:pt x="5454595" y="2671638"/>
                </a:lnTo>
                <a:lnTo>
                  <a:pt x="5629524" y="2504660"/>
                </a:lnTo>
              </a:path>
            </a:pathLst>
          </a:custGeom>
          <a:noFill/>
          <a:ln w="3810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048383" y="1740145"/>
            <a:ext cx="6905474" cy="2214264"/>
          </a:xfrm>
          <a:custGeom>
            <a:avLst/>
            <a:gdLst>
              <a:gd name="connsiteX0" fmla="*/ 0 w 5637475"/>
              <a:gd name="connsiteY0" fmla="*/ 1741335 h 2377440"/>
              <a:gd name="connsiteX1" fmla="*/ 87465 w 5637475"/>
              <a:gd name="connsiteY1" fmla="*/ 1749287 h 2377440"/>
              <a:gd name="connsiteX2" fmla="*/ 222637 w 5637475"/>
              <a:gd name="connsiteY2" fmla="*/ 2035534 h 2377440"/>
              <a:gd name="connsiteX3" fmla="*/ 222637 w 5637475"/>
              <a:gd name="connsiteY3" fmla="*/ 2035534 h 2377440"/>
              <a:gd name="connsiteX4" fmla="*/ 365760 w 5637475"/>
              <a:gd name="connsiteY4" fmla="*/ 1884459 h 2377440"/>
              <a:gd name="connsiteX5" fmla="*/ 445273 w 5637475"/>
              <a:gd name="connsiteY5" fmla="*/ 2186608 h 2377440"/>
              <a:gd name="connsiteX6" fmla="*/ 500933 w 5637475"/>
              <a:gd name="connsiteY6" fmla="*/ 1828800 h 2377440"/>
              <a:gd name="connsiteX7" fmla="*/ 540689 w 5637475"/>
              <a:gd name="connsiteY7" fmla="*/ 2019631 h 2377440"/>
              <a:gd name="connsiteX8" fmla="*/ 596348 w 5637475"/>
              <a:gd name="connsiteY8" fmla="*/ 1828800 h 2377440"/>
              <a:gd name="connsiteX9" fmla="*/ 652007 w 5637475"/>
              <a:gd name="connsiteY9" fmla="*/ 2003728 h 2377440"/>
              <a:gd name="connsiteX10" fmla="*/ 755374 w 5637475"/>
              <a:gd name="connsiteY10" fmla="*/ 1502796 h 2377440"/>
              <a:gd name="connsiteX11" fmla="*/ 787179 w 5637475"/>
              <a:gd name="connsiteY11" fmla="*/ 1431234 h 2377440"/>
              <a:gd name="connsiteX12" fmla="*/ 787179 w 5637475"/>
              <a:gd name="connsiteY12" fmla="*/ 1431234 h 2377440"/>
              <a:gd name="connsiteX13" fmla="*/ 906449 w 5637475"/>
              <a:gd name="connsiteY13" fmla="*/ 1804946 h 2377440"/>
              <a:gd name="connsiteX14" fmla="*/ 1065475 w 5637475"/>
              <a:gd name="connsiteY14" fmla="*/ 1630017 h 2377440"/>
              <a:gd name="connsiteX15" fmla="*/ 1168842 w 5637475"/>
              <a:gd name="connsiteY15" fmla="*/ 1701579 h 2377440"/>
              <a:gd name="connsiteX16" fmla="*/ 1327868 w 5637475"/>
              <a:gd name="connsiteY16" fmla="*/ 1439186 h 2377440"/>
              <a:gd name="connsiteX17" fmla="*/ 1367625 w 5637475"/>
              <a:gd name="connsiteY17" fmla="*/ 1510748 h 2377440"/>
              <a:gd name="connsiteX18" fmla="*/ 1518699 w 5637475"/>
              <a:gd name="connsiteY18" fmla="*/ 2075290 h 2377440"/>
              <a:gd name="connsiteX19" fmla="*/ 1550505 w 5637475"/>
              <a:gd name="connsiteY19" fmla="*/ 1995777 h 2377440"/>
              <a:gd name="connsiteX20" fmla="*/ 1741336 w 5637475"/>
              <a:gd name="connsiteY20" fmla="*/ 2027582 h 2377440"/>
              <a:gd name="connsiteX21" fmla="*/ 1836752 w 5637475"/>
              <a:gd name="connsiteY21" fmla="*/ 1447137 h 2377440"/>
              <a:gd name="connsiteX22" fmla="*/ 1987826 w 5637475"/>
              <a:gd name="connsiteY22" fmla="*/ 1701579 h 2377440"/>
              <a:gd name="connsiteX23" fmla="*/ 2043486 w 5637475"/>
              <a:gd name="connsiteY23" fmla="*/ 1701579 h 2377440"/>
              <a:gd name="connsiteX24" fmla="*/ 2154804 w 5637475"/>
              <a:gd name="connsiteY24" fmla="*/ 1908313 h 2377440"/>
              <a:gd name="connsiteX25" fmla="*/ 2321781 w 5637475"/>
              <a:gd name="connsiteY25" fmla="*/ 1637968 h 2377440"/>
              <a:gd name="connsiteX26" fmla="*/ 2385392 w 5637475"/>
              <a:gd name="connsiteY26" fmla="*/ 1765189 h 2377440"/>
              <a:gd name="connsiteX27" fmla="*/ 2472856 w 5637475"/>
              <a:gd name="connsiteY27" fmla="*/ 1590261 h 2377440"/>
              <a:gd name="connsiteX28" fmla="*/ 2544418 w 5637475"/>
              <a:gd name="connsiteY28" fmla="*/ 1590261 h 2377440"/>
              <a:gd name="connsiteX29" fmla="*/ 2663687 w 5637475"/>
              <a:gd name="connsiteY29" fmla="*/ 1749287 h 2377440"/>
              <a:gd name="connsiteX30" fmla="*/ 2735249 w 5637475"/>
              <a:gd name="connsiteY30" fmla="*/ 2011680 h 2377440"/>
              <a:gd name="connsiteX31" fmla="*/ 2830665 w 5637475"/>
              <a:gd name="connsiteY31" fmla="*/ 1781092 h 2377440"/>
              <a:gd name="connsiteX32" fmla="*/ 2918129 w 5637475"/>
              <a:gd name="connsiteY32" fmla="*/ 1956021 h 2377440"/>
              <a:gd name="connsiteX33" fmla="*/ 3013545 w 5637475"/>
              <a:gd name="connsiteY33" fmla="*/ 1963972 h 2377440"/>
              <a:gd name="connsiteX34" fmla="*/ 3077155 w 5637475"/>
              <a:gd name="connsiteY34" fmla="*/ 2122998 h 2377440"/>
              <a:gd name="connsiteX35" fmla="*/ 3172571 w 5637475"/>
              <a:gd name="connsiteY35" fmla="*/ 2122998 h 2377440"/>
              <a:gd name="connsiteX36" fmla="*/ 3307743 w 5637475"/>
              <a:gd name="connsiteY36" fmla="*/ 2353586 h 2377440"/>
              <a:gd name="connsiteX37" fmla="*/ 3387256 w 5637475"/>
              <a:gd name="connsiteY37" fmla="*/ 2377440 h 2377440"/>
              <a:gd name="connsiteX38" fmla="*/ 3506526 w 5637475"/>
              <a:gd name="connsiteY38" fmla="*/ 2122998 h 2377440"/>
              <a:gd name="connsiteX39" fmla="*/ 3578087 w 5637475"/>
              <a:gd name="connsiteY39" fmla="*/ 2099144 h 2377440"/>
              <a:gd name="connsiteX40" fmla="*/ 3681454 w 5637475"/>
              <a:gd name="connsiteY40" fmla="*/ 1860605 h 2377440"/>
              <a:gd name="connsiteX41" fmla="*/ 3745065 w 5637475"/>
              <a:gd name="connsiteY41" fmla="*/ 1781092 h 2377440"/>
              <a:gd name="connsiteX42" fmla="*/ 3800724 w 5637475"/>
              <a:gd name="connsiteY42" fmla="*/ 2011680 h 2377440"/>
              <a:gd name="connsiteX43" fmla="*/ 3856383 w 5637475"/>
              <a:gd name="connsiteY43" fmla="*/ 1804946 h 2377440"/>
              <a:gd name="connsiteX44" fmla="*/ 3935896 w 5637475"/>
              <a:gd name="connsiteY44" fmla="*/ 1725433 h 2377440"/>
              <a:gd name="connsiteX45" fmla="*/ 3999506 w 5637475"/>
              <a:gd name="connsiteY45" fmla="*/ 1773141 h 2377440"/>
              <a:gd name="connsiteX46" fmla="*/ 4102873 w 5637475"/>
              <a:gd name="connsiteY46" fmla="*/ 1542553 h 2377440"/>
              <a:gd name="connsiteX47" fmla="*/ 4198289 w 5637475"/>
              <a:gd name="connsiteY47" fmla="*/ 1693628 h 2377440"/>
              <a:gd name="connsiteX48" fmla="*/ 4325510 w 5637475"/>
              <a:gd name="connsiteY48" fmla="*/ 1566407 h 2377440"/>
              <a:gd name="connsiteX49" fmla="*/ 4373218 w 5637475"/>
              <a:gd name="connsiteY49" fmla="*/ 1622066 h 2377440"/>
              <a:gd name="connsiteX50" fmla="*/ 4564049 w 5637475"/>
              <a:gd name="connsiteY50" fmla="*/ 1391478 h 2377440"/>
              <a:gd name="connsiteX51" fmla="*/ 4659465 w 5637475"/>
              <a:gd name="connsiteY51" fmla="*/ 985961 h 2377440"/>
              <a:gd name="connsiteX52" fmla="*/ 4659465 w 5637475"/>
              <a:gd name="connsiteY52" fmla="*/ 985961 h 2377440"/>
              <a:gd name="connsiteX53" fmla="*/ 4826442 w 5637475"/>
              <a:gd name="connsiteY53" fmla="*/ 1041621 h 2377440"/>
              <a:gd name="connsiteX54" fmla="*/ 4969566 w 5637475"/>
              <a:gd name="connsiteY54" fmla="*/ 954156 h 2377440"/>
              <a:gd name="connsiteX55" fmla="*/ 5088835 w 5637475"/>
              <a:gd name="connsiteY55" fmla="*/ 548640 h 2377440"/>
              <a:gd name="connsiteX56" fmla="*/ 5176299 w 5637475"/>
              <a:gd name="connsiteY56" fmla="*/ 548640 h 2377440"/>
              <a:gd name="connsiteX57" fmla="*/ 5239910 w 5637475"/>
              <a:gd name="connsiteY57" fmla="*/ 0 h 2377440"/>
              <a:gd name="connsiteX58" fmla="*/ 5398936 w 5637475"/>
              <a:gd name="connsiteY58" fmla="*/ 445273 h 2377440"/>
              <a:gd name="connsiteX59" fmla="*/ 5526157 w 5637475"/>
              <a:gd name="connsiteY59" fmla="*/ 683812 h 2377440"/>
              <a:gd name="connsiteX60" fmla="*/ 5637475 w 5637475"/>
              <a:gd name="connsiteY60" fmla="*/ 516834 h 23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637475" h="2377440">
                <a:moveTo>
                  <a:pt x="0" y="1741335"/>
                </a:moveTo>
                <a:lnTo>
                  <a:pt x="87465" y="1749287"/>
                </a:lnTo>
                <a:lnTo>
                  <a:pt x="222637" y="2035534"/>
                </a:lnTo>
                <a:lnTo>
                  <a:pt x="222637" y="2035534"/>
                </a:lnTo>
                <a:lnTo>
                  <a:pt x="365760" y="1884459"/>
                </a:lnTo>
                <a:lnTo>
                  <a:pt x="445273" y="2186608"/>
                </a:lnTo>
                <a:lnTo>
                  <a:pt x="500933" y="1828800"/>
                </a:lnTo>
                <a:lnTo>
                  <a:pt x="540689" y="2019631"/>
                </a:lnTo>
                <a:lnTo>
                  <a:pt x="596348" y="1828800"/>
                </a:lnTo>
                <a:lnTo>
                  <a:pt x="652007" y="2003728"/>
                </a:lnTo>
                <a:lnTo>
                  <a:pt x="755374" y="1502796"/>
                </a:lnTo>
                <a:lnTo>
                  <a:pt x="787179" y="1431234"/>
                </a:lnTo>
                <a:lnTo>
                  <a:pt x="787179" y="1431234"/>
                </a:lnTo>
                <a:lnTo>
                  <a:pt x="906449" y="1804946"/>
                </a:lnTo>
                <a:lnTo>
                  <a:pt x="1065475" y="1630017"/>
                </a:lnTo>
                <a:lnTo>
                  <a:pt x="1168842" y="1701579"/>
                </a:lnTo>
                <a:lnTo>
                  <a:pt x="1327868" y="1439186"/>
                </a:lnTo>
                <a:lnTo>
                  <a:pt x="1367625" y="1510748"/>
                </a:lnTo>
                <a:lnTo>
                  <a:pt x="1518699" y="2075290"/>
                </a:lnTo>
                <a:lnTo>
                  <a:pt x="1550505" y="1995777"/>
                </a:lnTo>
                <a:lnTo>
                  <a:pt x="1741336" y="2027582"/>
                </a:lnTo>
                <a:lnTo>
                  <a:pt x="1836752" y="1447137"/>
                </a:lnTo>
                <a:lnTo>
                  <a:pt x="1987826" y="1701579"/>
                </a:lnTo>
                <a:lnTo>
                  <a:pt x="2043486" y="1701579"/>
                </a:lnTo>
                <a:lnTo>
                  <a:pt x="2154804" y="1908313"/>
                </a:lnTo>
                <a:lnTo>
                  <a:pt x="2321781" y="1637968"/>
                </a:lnTo>
                <a:lnTo>
                  <a:pt x="2385392" y="1765189"/>
                </a:lnTo>
                <a:lnTo>
                  <a:pt x="2472856" y="1590261"/>
                </a:lnTo>
                <a:lnTo>
                  <a:pt x="2544418" y="1590261"/>
                </a:lnTo>
                <a:lnTo>
                  <a:pt x="2663687" y="1749287"/>
                </a:lnTo>
                <a:lnTo>
                  <a:pt x="2735249" y="2011680"/>
                </a:lnTo>
                <a:lnTo>
                  <a:pt x="2830665" y="1781092"/>
                </a:lnTo>
                <a:lnTo>
                  <a:pt x="2918129" y="1956021"/>
                </a:lnTo>
                <a:lnTo>
                  <a:pt x="3013545" y="1963972"/>
                </a:lnTo>
                <a:lnTo>
                  <a:pt x="3077155" y="2122998"/>
                </a:lnTo>
                <a:lnTo>
                  <a:pt x="3172571" y="2122998"/>
                </a:lnTo>
                <a:lnTo>
                  <a:pt x="3307743" y="2353586"/>
                </a:lnTo>
                <a:lnTo>
                  <a:pt x="3387256" y="2377440"/>
                </a:lnTo>
                <a:lnTo>
                  <a:pt x="3506526" y="2122998"/>
                </a:lnTo>
                <a:lnTo>
                  <a:pt x="3578087" y="2099144"/>
                </a:lnTo>
                <a:lnTo>
                  <a:pt x="3681454" y="1860605"/>
                </a:lnTo>
                <a:lnTo>
                  <a:pt x="3745065" y="1781092"/>
                </a:lnTo>
                <a:lnTo>
                  <a:pt x="3800724" y="2011680"/>
                </a:lnTo>
                <a:lnTo>
                  <a:pt x="3856383" y="1804946"/>
                </a:lnTo>
                <a:lnTo>
                  <a:pt x="3935896" y="1725433"/>
                </a:lnTo>
                <a:lnTo>
                  <a:pt x="3999506" y="1773141"/>
                </a:lnTo>
                <a:lnTo>
                  <a:pt x="4102873" y="1542553"/>
                </a:lnTo>
                <a:lnTo>
                  <a:pt x="4198289" y="1693628"/>
                </a:lnTo>
                <a:lnTo>
                  <a:pt x="4325510" y="1566407"/>
                </a:lnTo>
                <a:lnTo>
                  <a:pt x="4373218" y="1622066"/>
                </a:lnTo>
                <a:lnTo>
                  <a:pt x="4564049" y="1391478"/>
                </a:lnTo>
                <a:lnTo>
                  <a:pt x="4659465" y="985961"/>
                </a:lnTo>
                <a:lnTo>
                  <a:pt x="4659465" y="985961"/>
                </a:lnTo>
                <a:lnTo>
                  <a:pt x="4826442" y="1041621"/>
                </a:lnTo>
                <a:lnTo>
                  <a:pt x="4969566" y="954156"/>
                </a:lnTo>
                <a:lnTo>
                  <a:pt x="5088835" y="548640"/>
                </a:lnTo>
                <a:lnTo>
                  <a:pt x="5176299" y="548640"/>
                </a:lnTo>
                <a:lnTo>
                  <a:pt x="5239910" y="0"/>
                </a:lnTo>
                <a:lnTo>
                  <a:pt x="5398936" y="445273"/>
                </a:lnTo>
                <a:lnTo>
                  <a:pt x="5526157" y="683812"/>
                </a:lnTo>
                <a:lnTo>
                  <a:pt x="5637475" y="516834"/>
                </a:lnTo>
              </a:path>
            </a:pathLst>
          </a:custGeom>
          <a:noFill/>
          <a:ln w="3810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018147" y="3595735"/>
            <a:ext cx="6921028" cy="1569814"/>
          </a:xfrm>
          <a:custGeom>
            <a:avLst/>
            <a:gdLst>
              <a:gd name="connsiteX0" fmla="*/ 0 w 5650173"/>
              <a:gd name="connsiteY0" fmla="*/ 730156 h 1685499"/>
              <a:gd name="connsiteX1" fmla="*/ 129653 w 5650173"/>
              <a:gd name="connsiteY1" fmla="*/ 743803 h 1685499"/>
              <a:gd name="connsiteX2" fmla="*/ 300250 w 5650173"/>
              <a:gd name="connsiteY2" fmla="*/ 266132 h 1685499"/>
              <a:gd name="connsiteX3" fmla="*/ 388961 w 5650173"/>
              <a:gd name="connsiteY3" fmla="*/ 477672 h 1685499"/>
              <a:gd name="connsiteX4" fmla="*/ 477671 w 5650173"/>
              <a:gd name="connsiteY4" fmla="*/ 218365 h 1685499"/>
              <a:gd name="connsiteX5" fmla="*/ 504967 w 5650173"/>
              <a:gd name="connsiteY5" fmla="*/ 266132 h 1685499"/>
              <a:gd name="connsiteX6" fmla="*/ 580030 w 5650173"/>
              <a:gd name="connsiteY6" fmla="*/ 109183 h 1685499"/>
              <a:gd name="connsiteX7" fmla="*/ 634621 w 5650173"/>
              <a:gd name="connsiteY7" fmla="*/ 798395 h 1685499"/>
              <a:gd name="connsiteX8" fmla="*/ 743803 w 5650173"/>
              <a:gd name="connsiteY8" fmla="*/ 982639 h 1685499"/>
              <a:gd name="connsiteX9" fmla="*/ 852985 w 5650173"/>
              <a:gd name="connsiteY9" fmla="*/ 941696 h 1685499"/>
              <a:gd name="connsiteX10" fmla="*/ 921224 w 5650173"/>
              <a:gd name="connsiteY10" fmla="*/ 450377 h 1685499"/>
              <a:gd name="connsiteX11" fmla="*/ 962167 w 5650173"/>
              <a:gd name="connsiteY11" fmla="*/ 491320 h 1685499"/>
              <a:gd name="connsiteX12" fmla="*/ 1037230 w 5650173"/>
              <a:gd name="connsiteY12" fmla="*/ 423081 h 1685499"/>
              <a:gd name="connsiteX13" fmla="*/ 1112292 w 5650173"/>
              <a:gd name="connsiteY13" fmla="*/ 464024 h 1685499"/>
              <a:gd name="connsiteX14" fmla="*/ 1228298 w 5650173"/>
              <a:gd name="connsiteY14" fmla="*/ 395786 h 1685499"/>
              <a:gd name="connsiteX15" fmla="*/ 1276065 w 5650173"/>
              <a:gd name="connsiteY15" fmla="*/ 539087 h 1685499"/>
              <a:gd name="connsiteX16" fmla="*/ 1337480 w 5650173"/>
              <a:gd name="connsiteY16" fmla="*/ 818866 h 1685499"/>
              <a:gd name="connsiteX17" fmla="*/ 1398895 w 5650173"/>
              <a:gd name="connsiteY17" fmla="*/ 812042 h 1685499"/>
              <a:gd name="connsiteX18" fmla="*/ 1549021 w 5650173"/>
              <a:gd name="connsiteY18" fmla="*/ 122830 h 1685499"/>
              <a:gd name="connsiteX19" fmla="*/ 1644555 w 5650173"/>
              <a:gd name="connsiteY19" fmla="*/ 0 h 1685499"/>
              <a:gd name="connsiteX20" fmla="*/ 1774209 w 5650173"/>
              <a:gd name="connsiteY20" fmla="*/ 245660 h 1685499"/>
              <a:gd name="connsiteX21" fmla="*/ 1842447 w 5650173"/>
              <a:gd name="connsiteY21" fmla="*/ 559559 h 1685499"/>
              <a:gd name="connsiteX22" fmla="*/ 1903862 w 5650173"/>
              <a:gd name="connsiteY22" fmla="*/ 341195 h 1685499"/>
              <a:gd name="connsiteX23" fmla="*/ 1958453 w 5650173"/>
              <a:gd name="connsiteY23" fmla="*/ 573206 h 1685499"/>
              <a:gd name="connsiteX24" fmla="*/ 2040340 w 5650173"/>
              <a:gd name="connsiteY24" fmla="*/ 518615 h 1685499"/>
              <a:gd name="connsiteX25" fmla="*/ 2074459 w 5650173"/>
              <a:gd name="connsiteY25" fmla="*/ 600502 h 1685499"/>
              <a:gd name="connsiteX26" fmla="*/ 2142698 w 5650173"/>
              <a:gd name="connsiteY26" fmla="*/ 580030 h 1685499"/>
              <a:gd name="connsiteX27" fmla="*/ 2217761 w 5650173"/>
              <a:gd name="connsiteY27" fmla="*/ 341195 h 1685499"/>
              <a:gd name="connsiteX28" fmla="*/ 2292824 w 5650173"/>
              <a:gd name="connsiteY28" fmla="*/ 559559 h 1685499"/>
              <a:gd name="connsiteX29" fmla="*/ 2436125 w 5650173"/>
              <a:gd name="connsiteY29" fmla="*/ 470848 h 1685499"/>
              <a:gd name="connsiteX30" fmla="*/ 2490716 w 5650173"/>
              <a:gd name="connsiteY30" fmla="*/ 313899 h 1685499"/>
              <a:gd name="connsiteX31" fmla="*/ 2545307 w 5650173"/>
              <a:gd name="connsiteY31" fmla="*/ 709684 h 1685499"/>
              <a:gd name="connsiteX32" fmla="*/ 2620370 w 5650173"/>
              <a:gd name="connsiteY32" fmla="*/ 511792 h 1685499"/>
              <a:gd name="connsiteX33" fmla="*/ 2661313 w 5650173"/>
              <a:gd name="connsiteY33" fmla="*/ 518615 h 1685499"/>
              <a:gd name="connsiteX34" fmla="*/ 2743200 w 5650173"/>
              <a:gd name="connsiteY34" fmla="*/ 211541 h 1685499"/>
              <a:gd name="connsiteX35" fmla="*/ 2831910 w 5650173"/>
              <a:gd name="connsiteY35" fmla="*/ 641445 h 1685499"/>
              <a:gd name="connsiteX36" fmla="*/ 2941092 w 5650173"/>
              <a:gd name="connsiteY36" fmla="*/ 832514 h 1685499"/>
              <a:gd name="connsiteX37" fmla="*/ 3016155 w 5650173"/>
              <a:gd name="connsiteY37" fmla="*/ 586854 h 1685499"/>
              <a:gd name="connsiteX38" fmla="*/ 3104865 w 5650173"/>
              <a:gd name="connsiteY38" fmla="*/ 552735 h 1685499"/>
              <a:gd name="connsiteX39" fmla="*/ 3159456 w 5650173"/>
              <a:gd name="connsiteY39" fmla="*/ 607326 h 1685499"/>
              <a:gd name="connsiteX40" fmla="*/ 3261815 w 5650173"/>
              <a:gd name="connsiteY40" fmla="*/ 545911 h 1685499"/>
              <a:gd name="connsiteX41" fmla="*/ 3323230 w 5650173"/>
              <a:gd name="connsiteY41" fmla="*/ 580030 h 1685499"/>
              <a:gd name="connsiteX42" fmla="*/ 3364173 w 5650173"/>
              <a:gd name="connsiteY42" fmla="*/ 457200 h 1685499"/>
              <a:gd name="connsiteX43" fmla="*/ 3473355 w 5650173"/>
              <a:gd name="connsiteY43" fmla="*/ 450377 h 1685499"/>
              <a:gd name="connsiteX44" fmla="*/ 3493827 w 5650173"/>
              <a:gd name="connsiteY44" fmla="*/ 566383 h 1685499"/>
              <a:gd name="connsiteX45" fmla="*/ 3603009 w 5650173"/>
              <a:gd name="connsiteY45" fmla="*/ 436729 h 1685499"/>
              <a:gd name="connsiteX46" fmla="*/ 3753134 w 5650173"/>
              <a:gd name="connsiteY46" fmla="*/ 825690 h 1685499"/>
              <a:gd name="connsiteX47" fmla="*/ 3835021 w 5650173"/>
              <a:gd name="connsiteY47" fmla="*/ 764275 h 1685499"/>
              <a:gd name="connsiteX48" fmla="*/ 3944203 w 5650173"/>
              <a:gd name="connsiteY48" fmla="*/ 1160060 h 1685499"/>
              <a:gd name="connsiteX49" fmla="*/ 4012441 w 5650173"/>
              <a:gd name="connsiteY49" fmla="*/ 1166884 h 1685499"/>
              <a:gd name="connsiteX50" fmla="*/ 4114800 w 5650173"/>
              <a:gd name="connsiteY50" fmla="*/ 1419368 h 1685499"/>
              <a:gd name="connsiteX51" fmla="*/ 4285397 w 5650173"/>
              <a:gd name="connsiteY51" fmla="*/ 1494430 h 1685499"/>
              <a:gd name="connsiteX52" fmla="*/ 4442346 w 5650173"/>
              <a:gd name="connsiteY52" fmla="*/ 1344305 h 1685499"/>
              <a:gd name="connsiteX53" fmla="*/ 4619767 w 5650173"/>
              <a:gd name="connsiteY53" fmla="*/ 1555845 h 1685499"/>
              <a:gd name="connsiteX54" fmla="*/ 4728949 w 5650173"/>
              <a:gd name="connsiteY54" fmla="*/ 1555845 h 1685499"/>
              <a:gd name="connsiteX55" fmla="*/ 4858603 w 5650173"/>
              <a:gd name="connsiteY55" fmla="*/ 1651380 h 1685499"/>
              <a:gd name="connsiteX56" fmla="*/ 5015552 w 5650173"/>
              <a:gd name="connsiteY56" fmla="*/ 1589965 h 1685499"/>
              <a:gd name="connsiteX57" fmla="*/ 5254388 w 5650173"/>
              <a:gd name="connsiteY57" fmla="*/ 1685499 h 1685499"/>
              <a:gd name="connsiteX58" fmla="*/ 5363570 w 5650173"/>
              <a:gd name="connsiteY58" fmla="*/ 1555845 h 1685499"/>
              <a:gd name="connsiteX59" fmla="*/ 5445456 w 5650173"/>
              <a:gd name="connsiteY59" fmla="*/ 1583141 h 1685499"/>
              <a:gd name="connsiteX60" fmla="*/ 5588758 w 5650173"/>
              <a:gd name="connsiteY60" fmla="*/ 1514902 h 1685499"/>
              <a:gd name="connsiteX61" fmla="*/ 5650173 w 5650173"/>
              <a:gd name="connsiteY61" fmla="*/ 1569493 h 1685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650173" h="1685499">
                <a:moveTo>
                  <a:pt x="0" y="730156"/>
                </a:moveTo>
                <a:lnTo>
                  <a:pt x="129653" y="743803"/>
                </a:lnTo>
                <a:lnTo>
                  <a:pt x="300250" y="266132"/>
                </a:lnTo>
                <a:lnTo>
                  <a:pt x="388961" y="477672"/>
                </a:lnTo>
                <a:lnTo>
                  <a:pt x="477671" y="218365"/>
                </a:lnTo>
                <a:lnTo>
                  <a:pt x="504967" y="266132"/>
                </a:lnTo>
                <a:lnTo>
                  <a:pt x="580030" y="109183"/>
                </a:lnTo>
                <a:lnTo>
                  <a:pt x="634621" y="798395"/>
                </a:lnTo>
                <a:lnTo>
                  <a:pt x="743803" y="982639"/>
                </a:lnTo>
                <a:lnTo>
                  <a:pt x="852985" y="941696"/>
                </a:lnTo>
                <a:lnTo>
                  <a:pt x="921224" y="450377"/>
                </a:lnTo>
                <a:lnTo>
                  <a:pt x="962167" y="491320"/>
                </a:lnTo>
                <a:lnTo>
                  <a:pt x="1037230" y="423081"/>
                </a:lnTo>
                <a:lnTo>
                  <a:pt x="1112292" y="464024"/>
                </a:lnTo>
                <a:lnTo>
                  <a:pt x="1228298" y="395786"/>
                </a:lnTo>
                <a:lnTo>
                  <a:pt x="1276065" y="539087"/>
                </a:lnTo>
                <a:lnTo>
                  <a:pt x="1337480" y="818866"/>
                </a:lnTo>
                <a:lnTo>
                  <a:pt x="1398895" y="812042"/>
                </a:lnTo>
                <a:lnTo>
                  <a:pt x="1549021" y="122830"/>
                </a:lnTo>
                <a:lnTo>
                  <a:pt x="1644555" y="0"/>
                </a:lnTo>
                <a:lnTo>
                  <a:pt x="1774209" y="245660"/>
                </a:lnTo>
                <a:lnTo>
                  <a:pt x="1842447" y="559559"/>
                </a:lnTo>
                <a:lnTo>
                  <a:pt x="1903862" y="341195"/>
                </a:lnTo>
                <a:lnTo>
                  <a:pt x="1958453" y="573206"/>
                </a:lnTo>
                <a:lnTo>
                  <a:pt x="2040340" y="518615"/>
                </a:lnTo>
                <a:lnTo>
                  <a:pt x="2074459" y="600502"/>
                </a:lnTo>
                <a:lnTo>
                  <a:pt x="2142698" y="580030"/>
                </a:lnTo>
                <a:lnTo>
                  <a:pt x="2217761" y="341195"/>
                </a:lnTo>
                <a:lnTo>
                  <a:pt x="2292824" y="559559"/>
                </a:lnTo>
                <a:lnTo>
                  <a:pt x="2436125" y="470848"/>
                </a:lnTo>
                <a:lnTo>
                  <a:pt x="2490716" y="313899"/>
                </a:lnTo>
                <a:lnTo>
                  <a:pt x="2545307" y="709684"/>
                </a:lnTo>
                <a:lnTo>
                  <a:pt x="2620370" y="511792"/>
                </a:lnTo>
                <a:lnTo>
                  <a:pt x="2661313" y="518615"/>
                </a:lnTo>
                <a:lnTo>
                  <a:pt x="2743200" y="211541"/>
                </a:lnTo>
                <a:lnTo>
                  <a:pt x="2831910" y="641445"/>
                </a:lnTo>
                <a:lnTo>
                  <a:pt x="2941092" y="832514"/>
                </a:lnTo>
                <a:lnTo>
                  <a:pt x="3016155" y="586854"/>
                </a:lnTo>
                <a:lnTo>
                  <a:pt x="3104865" y="552735"/>
                </a:lnTo>
                <a:lnTo>
                  <a:pt x="3159456" y="607326"/>
                </a:lnTo>
                <a:lnTo>
                  <a:pt x="3261815" y="545911"/>
                </a:lnTo>
                <a:lnTo>
                  <a:pt x="3323230" y="580030"/>
                </a:lnTo>
                <a:lnTo>
                  <a:pt x="3364173" y="457200"/>
                </a:lnTo>
                <a:lnTo>
                  <a:pt x="3473355" y="450377"/>
                </a:lnTo>
                <a:lnTo>
                  <a:pt x="3493827" y="566383"/>
                </a:lnTo>
                <a:lnTo>
                  <a:pt x="3603009" y="436729"/>
                </a:lnTo>
                <a:lnTo>
                  <a:pt x="3753134" y="825690"/>
                </a:lnTo>
                <a:lnTo>
                  <a:pt x="3835021" y="764275"/>
                </a:lnTo>
                <a:lnTo>
                  <a:pt x="3944203" y="1160060"/>
                </a:lnTo>
                <a:lnTo>
                  <a:pt x="4012441" y="1166884"/>
                </a:lnTo>
                <a:lnTo>
                  <a:pt x="4114800" y="1419368"/>
                </a:lnTo>
                <a:lnTo>
                  <a:pt x="4285397" y="1494430"/>
                </a:lnTo>
                <a:lnTo>
                  <a:pt x="4442346" y="1344305"/>
                </a:lnTo>
                <a:lnTo>
                  <a:pt x="4619767" y="1555845"/>
                </a:lnTo>
                <a:lnTo>
                  <a:pt x="4728949" y="1555845"/>
                </a:lnTo>
                <a:lnTo>
                  <a:pt x="4858603" y="1651380"/>
                </a:lnTo>
                <a:lnTo>
                  <a:pt x="5015552" y="1589965"/>
                </a:lnTo>
                <a:lnTo>
                  <a:pt x="5254388" y="1685499"/>
                </a:lnTo>
                <a:lnTo>
                  <a:pt x="5363570" y="1555845"/>
                </a:lnTo>
                <a:lnTo>
                  <a:pt x="5445456" y="1583141"/>
                </a:lnTo>
                <a:lnTo>
                  <a:pt x="5588758" y="1514902"/>
                </a:lnTo>
                <a:lnTo>
                  <a:pt x="5650173" y="1569493"/>
                </a:lnTo>
              </a:path>
            </a:pathLst>
          </a:custGeom>
          <a:noFill/>
          <a:ln w="38100"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026505" y="4517286"/>
            <a:ext cx="6912669" cy="978751"/>
          </a:xfrm>
          <a:custGeom>
            <a:avLst/>
            <a:gdLst>
              <a:gd name="connsiteX0" fmla="*/ 0 w 5643349"/>
              <a:gd name="connsiteY0" fmla="*/ 975815 h 1050878"/>
              <a:gd name="connsiteX1" fmla="*/ 75062 w 5643349"/>
              <a:gd name="connsiteY1" fmla="*/ 968991 h 1050878"/>
              <a:gd name="connsiteX2" fmla="*/ 191068 w 5643349"/>
              <a:gd name="connsiteY2" fmla="*/ 996287 h 1050878"/>
              <a:gd name="connsiteX3" fmla="*/ 320722 w 5643349"/>
              <a:gd name="connsiteY3" fmla="*/ 750627 h 1050878"/>
              <a:gd name="connsiteX4" fmla="*/ 464023 w 5643349"/>
              <a:gd name="connsiteY4" fmla="*/ 1050878 h 1050878"/>
              <a:gd name="connsiteX5" fmla="*/ 498143 w 5643349"/>
              <a:gd name="connsiteY5" fmla="*/ 750627 h 1050878"/>
              <a:gd name="connsiteX6" fmla="*/ 614149 w 5643349"/>
              <a:gd name="connsiteY6" fmla="*/ 962167 h 1050878"/>
              <a:gd name="connsiteX7" fmla="*/ 736979 w 5643349"/>
              <a:gd name="connsiteY7" fmla="*/ 962167 h 1050878"/>
              <a:gd name="connsiteX8" fmla="*/ 818865 w 5643349"/>
              <a:gd name="connsiteY8" fmla="*/ 900752 h 1050878"/>
              <a:gd name="connsiteX9" fmla="*/ 907576 w 5643349"/>
              <a:gd name="connsiteY9" fmla="*/ 955343 h 1050878"/>
              <a:gd name="connsiteX10" fmla="*/ 962167 w 5643349"/>
              <a:gd name="connsiteY10" fmla="*/ 914400 h 1050878"/>
              <a:gd name="connsiteX11" fmla="*/ 1098644 w 5643349"/>
              <a:gd name="connsiteY11" fmla="*/ 982639 h 1050878"/>
              <a:gd name="connsiteX12" fmla="*/ 1139588 w 5643349"/>
              <a:gd name="connsiteY12" fmla="*/ 921224 h 1050878"/>
              <a:gd name="connsiteX13" fmla="*/ 1194179 w 5643349"/>
              <a:gd name="connsiteY13" fmla="*/ 962167 h 1050878"/>
              <a:gd name="connsiteX14" fmla="*/ 1303361 w 5643349"/>
              <a:gd name="connsiteY14" fmla="*/ 914400 h 1050878"/>
              <a:gd name="connsiteX15" fmla="*/ 1337480 w 5643349"/>
              <a:gd name="connsiteY15" fmla="*/ 1003111 h 1050878"/>
              <a:gd name="connsiteX16" fmla="*/ 1378423 w 5643349"/>
              <a:gd name="connsiteY16" fmla="*/ 996287 h 1050878"/>
              <a:gd name="connsiteX17" fmla="*/ 1528549 w 5643349"/>
              <a:gd name="connsiteY17" fmla="*/ 852985 h 1050878"/>
              <a:gd name="connsiteX18" fmla="*/ 1569492 w 5643349"/>
              <a:gd name="connsiteY18" fmla="*/ 852985 h 1050878"/>
              <a:gd name="connsiteX19" fmla="*/ 1624083 w 5643349"/>
              <a:gd name="connsiteY19" fmla="*/ 948520 h 1050878"/>
              <a:gd name="connsiteX20" fmla="*/ 1862919 w 5643349"/>
              <a:gd name="connsiteY20" fmla="*/ 1009934 h 1050878"/>
              <a:gd name="connsiteX21" fmla="*/ 1965277 w 5643349"/>
              <a:gd name="connsiteY21" fmla="*/ 948520 h 1050878"/>
              <a:gd name="connsiteX22" fmla="*/ 2013044 w 5643349"/>
              <a:gd name="connsiteY22" fmla="*/ 928048 h 1050878"/>
              <a:gd name="connsiteX23" fmla="*/ 2074459 w 5643349"/>
              <a:gd name="connsiteY23" fmla="*/ 982639 h 1050878"/>
              <a:gd name="connsiteX24" fmla="*/ 2142698 w 5643349"/>
              <a:gd name="connsiteY24" fmla="*/ 948520 h 1050878"/>
              <a:gd name="connsiteX25" fmla="*/ 2217761 w 5643349"/>
              <a:gd name="connsiteY25" fmla="*/ 1023582 h 1050878"/>
              <a:gd name="connsiteX26" fmla="*/ 2272352 w 5643349"/>
              <a:gd name="connsiteY26" fmla="*/ 1030406 h 1050878"/>
              <a:gd name="connsiteX27" fmla="*/ 2674961 w 5643349"/>
              <a:gd name="connsiteY27" fmla="*/ 1050878 h 1050878"/>
              <a:gd name="connsiteX28" fmla="*/ 2702256 w 5643349"/>
              <a:gd name="connsiteY28" fmla="*/ 1003111 h 1050878"/>
              <a:gd name="connsiteX29" fmla="*/ 2852382 w 5643349"/>
              <a:gd name="connsiteY29" fmla="*/ 962167 h 1050878"/>
              <a:gd name="connsiteX30" fmla="*/ 2920620 w 5643349"/>
              <a:gd name="connsiteY30" fmla="*/ 859809 h 1050878"/>
              <a:gd name="connsiteX31" fmla="*/ 2975212 w 5643349"/>
              <a:gd name="connsiteY31" fmla="*/ 825690 h 1050878"/>
              <a:gd name="connsiteX32" fmla="*/ 3104865 w 5643349"/>
              <a:gd name="connsiteY32" fmla="*/ 846161 h 1050878"/>
              <a:gd name="connsiteX33" fmla="*/ 3179928 w 5643349"/>
              <a:gd name="connsiteY33" fmla="*/ 750627 h 1050878"/>
              <a:gd name="connsiteX34" fmla="*/ 3275462 w 5643349"/>
              <a:gd name="connsiteY34" fmla="*/ 736979 h 1050878"/>
              <a:gd name="connsiteX35" fmla="*/ 3377820 w 5643349"/>
              <a:gd name="connsiteY35" fmla="*/ 682388 h 1050878"/>
              <a:gd name="connsiteX36" fmla="*/ 3418764 w 5643349"/>
              <a:gd name="connsiteY36" fmla="*/ 723332 h 1050878"/>
              <a:gd name="connsiteX37" fmla="*/ 3487003 w 5643349"/>
              <a:gd name="connsiteY37" fmla="*/ 661917 h 1050878"/>
              <a:gd name="connsiteX38" fmla="*/ 3678071 w 5643349"/>
              <a:gd name="connsiteY38" fmla="*/ 675564 h 1050878"/>
              <a:gd name="connsiteX39" fmla="*/ 3766782 w 5643349"/>
              <a:gd name="connsiteY39" fmla="*/ 620973 h 1050878"/>
              <a:gd name="connsiteX40" fmla="*/ 3882788 w 5643349"/>
              <a:gd name="connsiteY40" fmla="*/ 600502 h 1050878"/>
              <a:gd name="connsiteX41" fmla="*/ 3951026 w 5643349"/>
              <a:gd name="connsiteY41" fmla="*/ 661917 h 1050878"/>
              <a:gd name="connsiteX42" fmla="*/ 3998794 w 5643349"/>
              <a:gd name="connsiteY42" fmla="*/ 586854 h 1050878"/>
              <a:gd name="connsiteX43" fmla="*/ 4121623 w 5643349"/>
              <a:gd name="connsiteY43" fmla="*/ 607326 h 1050878"/>
              <a:gd name="connsiteX44" fmla="*/ 4258101 w 5643349"/>
              <a:gd name="connsiteY44" fmla="*/ 470848 h 1050878"/>
              <a:gd name="connsiteX45" fmla="*/ 4346812 w 5643349"/>
              <a:gd name="connsiteY45" fmla="*/ 443552 h 1050878"/>
              <a:gd name="connsiteX46" fmla="*/ 4380931 w 5643349"/>
              <a:gd name="connsiteY46" fmla="*/ 382137 h 1050878"/>
              <a:gd name="connsiteX47" fmla="*/ 4517409 w 5643349"/>
              <a:gd name="connsiteY47" fmla="*/ 341194 h 1050878"/>
              <a:gd name="connsiteX48" fmla="*/ 4606119 w 5643349"/>
              <a:gd name="connsiteY48" fmla="*/ 232012 h 1050878"/>
              <a:gd name="connsiteX49" fmla="*/ 4728949 w 5643349"/>
              <a:gd name="connsiteY49" fmla="*/ 0 h 1050878"/>
              <a:gd name="connsiteX50" fmla="*/ 4810835 w 5643349"/>
              <a:gd name="connsiteY50" fmla="*/ 75063 h 1050878"/>
              <a:gd name="connsiteX51" fmla="*/ 4926841 w 5643349"/>
              <a:gd name="connsiteY51" fmla="*/ 348018 h 1050878"/>
              <a:gd name="connsiteX52" fmla="*/ 4988256 w 5643349"/>
              <a:gd name="connsiteY52" fmla="*/ 511791 h 1050878"/>
              <a:gd name="connsiteX53" fmla="*/ 5131558 w 5643349"/>
              <a:gd name="connsiteY53" fmla="*/ 545911 h 1050878"/>
              <a:gd name="connsiteX54" fmla="*/ 5199797 w 5643349"/>
              <a:gd name="connsiteY54" fmla="*/ 382137 h 1050878"/>
              <a:gd name="connsiteX55" fmla="*/ 5261212 w 5643349"/>
              <a:gd name="connsiteY55" fmla="*/ 429905 h 1050878"/>
              <a:gd name="connsiteX56" fmla="*/ 5390865 w 5643349"/>
              <a:gd name="connsiteY56" fmla="*/ 348018 h 1050878"/>
              <a:gd name="connsiteX57" fmla="*/ 5452280 w 5643349"/>
              <a:gd name="connsiteY57" fmla="*/ 348018 h 1050878"/>
              <a:gd name="connsiteX58" fmla="*/ 5500047 w 5643349"/>
              <a:gd name="connsiteY58" fmla="*/ 491320 h 1050878"/>
              <a:gd name="connsiteX59" fmla="*/ 5643349 w 5643349"/>
              <a:gd name="connsiteY59" fmla="*/ 266132 h 1050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5643349" h="1050878">
                <a:moveTo>
                  <a:pt x="0" y="975815"/>
                </a:moveTo>
                <a:lnTo>
                  <a:pt x="75062" y="968991"/>
                </a:lnTo>
                <a:lnTo>
                  <a:pt x="191068" y="996287"/>
                </a:lnTo>
                <a:lnTo>
                  <a:pt x="320722" y="750627"/>
                </a:lnTo>
                <a:lnTo>
                  <a:pt x="464023" y="1050878"/>
                </a:lnTo>
                <a:lnTo>
                  <a:pt x="498143" y="750627"/>
                </a:lnTo>
                <a:lnTo>
                  <a:pt x="614149" y="962167"/>
                </a:lnTo>
                <a:lnTo>
                  <a:pt x="736979" y="962167"/>
                </a:lnTo>
                <a:lnTo>
                  <a:pt x="818865" y="900752"/>
                </a:lnTo>
                <a:lnTo>
                  <a:pt x="907576" y="955343"/>
                </a:lnTo>
                <a:lnTo>
                  <a:pt x="962167" y="914400"/>
                </a:lnTo>
                <a:lnTo>
                  <a:pt x="1098644" y="982639"/>
                </a:lnTo>
                <a:lnTo>
                  <a:pt x="1139588" y="921224"/>
                </a:lnTo>
                <a:lnTo>
                  <a:pt x="1194179" y="962167"/>
                </a:lnTo>
                <a:lnTo>
                  <a:pt x="1303361" y="914400"/>
                </a:lnTo>
                <a:lnTo>
                  <a:pt x="1337480" y="1003111"/>
                </a:lnTo>
                <a:lnTo>
                  <a:pt x="1378423" y="996287"/>
                </a:lnTo>
                <a:lnTo>
                  <a:pt x="1528549" y="852985"/>
                </a:lnTo>
                <a:lnTo>
                  <a:pt x="1569492" y="852985"/>
                </a:lnTo>
                <a:lnTo>
                  <a:pt x="1624083" y="948520"/>
                </a:lnTo>
                <a:lnTo>
                  <a:pt x="1862919" y="1009934"/>
                </a:lnTo>
                <a:lnTo>
                  <a:pt x="1965277" y="948520"/>
                </a:lnTo>
                <a:lnTo>
                  <a:pt x="2013044" y="928048"/>
                </a:lnTo>
                <a:lnTo>
                  <a:pt x="2074459" y="982639"/>
                </a:lnTo>
                <a:lnTo>
                  <a:pt x="2142698" y="948520"/>
                </a:lnTo>
                <a:lnTo>
                  <a:pt x="2217761" y="1023582"/>
                </a:lnTo>
                <a:lnTo>
                  <a:pt x="2272352" y="1030406"/>
                </a:lnTo>
                <a:lnTo>
                  <a:pt x="2674961" y="1050878"/>
                </a:lnTo>
                <a:lnTo>
                  <a:pt x="2702256" y="1003111"/>
                </a:lnTo>
                <a:lnTo>
                  <a:pt x="2852382" y="962167"/>
                </a:lnTo>
                <a:lnTo>
                  <a:pt x="2920620" y="859809"/>
                </a:lnTo>
                <a:lnTo>
                  <a:pt x="2975212" y="825690"/>
                </a:lnTo>
                <a:lnTo>
                  <a:pt x="3104865" y="846161"/>
                </a:lnTo>
                <a:lnTo>
                  <a:pt x="3179928" y="750627"/>
                </a:lnTo>
                <a:lnTo>
                  <a:pt x="3275462" y="736979"/>
                </a:lnTo>
                <a:lnTo>
                  <a:pt x="3377820" y="682388"/>
                </a:lnTo>
                <a:lnTo>
                  <a:pt x="3418764" y="723332"/>
                </a:lnTo>
                <a:lnTo>
                  <a:pt x="3487003" y="661917"/>
                </a:lnTo>
                <a:lnTo>
                  <a:pt x="3678071" y="675564"/>
                </a:lnTo>
                <a:lnTo>
                  <a:pt x="3766782" y="620973"/>
                </a:lnTo>
                <a:lnTo>
                  <a:pt x="3882788" y="600502"/>
                </a:lnTo>
                <a:lnTo>
                  <a:pt x="3951026" y="661917"/>
                </a:lnTo>
                <a:lnTo>
                  <a:pt x="3998794" y="586854"/>
                </a:lnTo>
                <a:lnTo>
                  <a:pt x="4121623" y="607326"/>
                </a:lnTo>
                <a:lnTo>
                  <a:pt x="4258101" y="470848"/>
                </a:lnTo>
                <a:lnTo>
                  <a:pt x="4346812" y="443552"/>
                </a:lnTo>
                <a:lnTo>
                  <a:pt x="4380931" y="382137"/>
                </a:lnTo>
                <a:lnTo>
                  <a:pt x="4517409" y="341194"/>
                </a:lnTo>
                <a:lnTo>
                  <a:pt x="4606119" y="232012"/>
                </a:lnTo>
                <a:lnTo>
                  <a:pt x="4728949" y="0"/>
                </a:lnTo>
                <a:lnTo>
                  <a:pt x="4810835" y="75063"/>
                </a:lnTo>
                <a:lnTo>
                  <a:pt x="4926841" y="348018"/>
                </a:lnTo>
                <a:lnTo>
                  <a:pt x="4988256" y="511791"/>
                </a:lnTo>
                <a:lnTo>
                  <a:pt x="5131558" y="545911"/>
                </a:lnTo>
                <a:lnTo>
                  <a:pt x="5199797" y="382137"/>
                </a:lnTo>
                <a:lnTo>
                  <a:pt x="5261212" y="429905"/>
                </a:lnTo>
                <a:lnTo>
                  <a:pt x="5390865" y="348018"/>
                </a:lnTo>
                <a:lnTo>
                  <a:pt x="5452280" y="348018"/>
                </a:lnTo>
                <a:lnTo>
                  <a:pt x="5500047" y="491320"/>
                </a:lnTo>
                <a:lnTo>
                  <a:pt x="5643349" y="266132"/>
                </a:lnTo>
              </a:path>
            </a:pathLst>
          </a:custGeom>
          <a:noFill/>
          <a:ln w="381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18147" y="1237837"/>
            <a:ext cx="6904311" cy="4169221"/>
          </a:xfrm>
          <a:custGeom>
            <a:avLst/>
            <a:gdLst>
              <a:gd name="connsiteX0" fmla="*/ 0 w 5636525"/>
              <a:gd name="connsiteY0" fmla="*/ 4435522 h 4476465"/>
              <a:gd name="connsiteX1" fmla="*/ 184244 w 5636525"/>
              <a:gd name="connsiteY1" fmla="*/ 4442346 h 4476465"/>
              <a:gd name="connsiteX2" fmla="*/ 279779 w 5636525"/>
              <a:gd name="connsiteY2" fmla="*/ 4394579 h 4476465"/>
              <a:gd name="connsiteX3" fmla="*/ 368489 w 5636525"/>
              <a:gd name="connsiteY3" fmla="*/ 4428698 h 4476465"/>
              <a:gd name="connsiteX4" fmla="*/ 464024 w 5636525"/>
              <a:gd name="connsiteY4" fmla="*/ 4312692 h 4476465"/>
              <a:gd name="connsiteX5" fmla="*/ 545910 w 5636525"/>
              <a:gd name="connsiteY5" fmla="*/ 4353636 h 4476465"/>
              <a:gd name="connsiteX6" fmla="*/ 620973 w 5636525"/>
              <a:gd name="connsiteY6" fmla="*/ 4476465 h 4476465"/>
              <a:gd name="connsiteX7" fmla="*/ 723331 w 5636525"/>
              <a:gd name="connsiteY7" fmla="*/ 4292221 h 4476465"/>
              <a:gd name="connsiteX8" fmla="*/ 805218 w 5636525"/>
              <a:gd name="connsiteY8" fmla="*/ 4312692 h 4476465"/>
              <a:gd name="connsiteX9" fmla="*/ 962167 w 5636525"/>
              <a:gd name="connsiteY9" fmla="*/ 4128448 h 4476465"/>
              <a:gd name="connsiteX10" fmla="*/ 1084997 w 5636525"/>
              <a:gd name="connsiteY10" fmla="*/ 4230806 h 4476465"/>
              <a:gd name="connsiteX11" fmla="*/ 1187355 w 5636525"/>
              <a:gd name="connsiteY11" fmla="*/ 4128448 h 4476465"/>
              <a:gd name="connsiteX12" fmla="*/ 1289713 w 5636525"/>
              <a:gd name="connsiteY12" fmla="*/ 4258101 h 4476465"/>
              <a:gd name="connsiteX13" fmla="*/ 1446662 w 5636525"/>
              <a:gd name="connsiteY13" fmla="*/ 4162567 h 4476465"/>
              <a:gd name="connsiteX14" fmla="*/ 1528549 w 5636525"/>
              <a:gd name="connsiteY14" fmla="*/ 4339988 h 4476465"/>
              <a:gd name="connsiteX15" fmla="*/ 1589964 w 5636525"/>
              <a:gd name="connsiteY15" fmla="*/ 4333164 h 4476465"/>
              <a:gd name="connsiteX16" fmla="*/ 1705970 w 5636525"/>
              <a:gd name="connsiteY16" fmla="*/ 4162567 h 4476465"/>
              <a:gd name="connsiteX17" fmla="*/ 1835624 w 5636525"/>
              <a:gd name="connsiteY17" fmla="*/ 4121624 h 4476465"/>
              <a:gd name="connsiteX18" fmla="*/ 1937982 w 5636525"/>
              <a:gd name="connsiteY18" fmla="*/ 4019265 h 4476465"/>
              <a:gd name="connsiteX19" fmla="*/ 2026692 w 5636525"/>
              <a:gd name="connsiteY19" fmla="*/ 4155743 h 4476465"/>
              <a:gd name="connsiteX20" fmla="*/ 2245056 w 5636525"/>
              <a:gd name="connsiteY20" fmla="*/ 4196686 h 4476465"/>
              <a:gd name="connsiteX21" fmla="*/ 2286000 w 5636525"/>
              <a:gd name="connsiteY21" fmla="*/ 4107976 h 4476465"/>
              <a:gd name="connsiteX22" fmla="*/ 2367886 w 5636525"/>
              <a:gd name="connsiteY22" fmla="*/ 4080680 h 4476465"/>
              <a:gd name="connsiteX23" fmla="*/ 2463421 w 5636525"/>
              <a:gd name="connsiteY23" fmla="*/ 4155743 h 4476465"/>
              <a:gd name="connsiteX24" fmla="*/ 2545307 w 5636525"/>
              <a:gd name="connsiteY24" fmla="*/ 4285397 h 4476465"/>
              <a:gd name="connsiteX25" fmla="*/ 2586250 w 5636525"/>
              <a:gd name="connsiteY25" fmla="*/ 4121624 h 4476465"/>
              <a:gd name="connsiteX26" fmla="*/ 2715904 w 5636525"/>
              <a:gd name="connsiteY26" fmla="*/ 3971498 h 4476465"/>
              <a:gd name="connsiteX27" fmla="*/ 2784143 w 5636525"/>
              <a:gd name="connsiteY27" fmla="*/ 3991970 h 4476465"/>
              <a:gd name="connsiteX28" fmla="*/ 2920621 w 5636525"/>
              <a:gd name="connsiteY28" fmla="*/ 3978322 h 4476465"/>
              <a:gd name="connsiteX29" fmla="*/ 2982036 w 5636525"/>
              <a:gd name="connsiteY29" fmla="*/ 4060209 h 4476465"/>
              <a:gd name="connsiteX30" fmla="*/ 3084394 w 5636525"/>
              <a:gd name="connsiteY30" fmla="*/ 3903259 h 4476465"/>
              <a:gd name="connsiteX31" fmla="*/ 3179928 w 5636525"/>
              <a:gd name="connsiteY31" fmla="*/ 3916907 h 4476465"/>
              <a:gd name="connsiteX32" fmla="*/ 3241343 w 5636525"/>
              <a:gd name="connsiteY32" fmla="*/ 3814549 h 4476465"/>
              <a:gd name="connsiteX33" fmla="*/ 3261815 w 5636525"/>
              <a:gd name="connsiteY33" fmla="*/ 3521122 h 4476465"/>
              <a:gd name="connsiteX34" fmla="*/ 3398292 w 5636525"/>
              <a:gd name="connsiteY34" fmla="*/ 3575713 h 4476465"/>
              <a:gd name="connsiteX35" fmla="*/ 3459707 w 5636525"/>
              <a:gd name="connsiteY35" fmla="*/ 3541594 h 4476465"/>
              <a:gd name="connsiteX36" fmla="*/ 3500650 w 5636525"/>
              <a:gd name="connsiteY36" fmla="*/ 3896436 h 4476465"/>
              <a:gd name="connsiteX37" fmla="*/ 3739486 w 5636525"/>
              <a:gd name="connsiteY37" fmla="*/ 2333767 h 4476465"/>
              <a:gd name="connsiteX38" fmla="*/ 3814549 w 5636525"/>
              <a:gd name="connsiteY38" fmla="*/ 2251880 h 4476465"/>
              <a:gd name="connsiteX39" fmla="*/ 3882788 w 5636525"/>
              <a:gd name="connsiteY39" fmla="*/ 1972101 h 4476465"/>
              <a:gd name="connsiteX40" fmla="*/ 3944203 w 5636525"/>
              <a:gd name="connsiteY40" fmla="*/ 1978925 h 4476465"/>
              <a:gd name="connsiteX41" fmla="*/ 3991970 w 5636525"/>
              <a:gd name="connsiteY41" fmla="*/ 1903862 h 4476465"/>
              <a:gd name="connsiteX42" fmla="*/ 4060209 w 5636525"/>
              <a:gd name="connsiteY42" fmla="*/ 1903862 h 4476465"/>
              <a:gd name="connsiteX43" fmla="*/ 4121624 w 5636525"/>
              <a:gd name="connsiteY43" fmla="*/ 1644555 h 4476465"/>
              <a:gd name="connsiteX44" fmla="*/ 4176215 w 5636525"/>
              <a:gd name="connsiteY44" fmla="*/ 1692322 h 4476465"/>
              <a:gd name="connsiteX45" fmla="*/ 4217158 w 5636525"/>
              <a:gd name="connsiteY45" fmla="*/ 1624083 h 4476465"/>
              <a:gd name="connsiteX46" fmla="*/ 4264925 w 5636525"/>
              <a:gd name="connsiteY46" fmla="*/ 1508077 h 4476465"/>
              <a:gd name="connsiteX47" fmla="*/ 4299044 w 5636525"/>
              <a:gd name="connsiteY47" fmla="*/ 1433015 h 4476465"/>
              <a:gd name="connsiteX48" fmla="*/ 4401403 w 5636525"/>
              <a:gd name="connsiteY48" fmla="*/ 1405719 h 4476465"/>
              <a:gd name="connsiteX49" fmla="*/ 4462818 w 5636525"/>
              <a:gd name="connsiteY49" fmla="*/ 1262418 h 4476465"/>
              <a:gd name="connsiteX50" fmla="*/ 4510585 w 5636525"/>
              <a:gd name="connsiteY50" fmla="*/ 1235122 h 4476465"/>
              <a:gd name="connsiteX51" fmla="*/ 4585647 w 5636525"/>
              <a:gd name="connsiteY51" fmla="*/ 989462 h 4476465"/>
              <a:gd name="connsiteX52" fmla="*/ 4674358 w 5636525"/>
              <a:gd name="connsiteY52" fmla="*/ 1105468 h 4476465"/>
              <a:gd name="connsiteX53" fmla="*/ 4776716 w 5636525"/>
              <a:gd name="connsiteY53" fmla="*/ 921224 h 4476465"/>
              <a:gd name="connsiteX54" fmla="*/ 4858603 w 5636525"/>
              <a:gd name="connsiteY54" fmla="*/ 736979 h 4476465"/>
              <a:gd name="connsiteX55" fmla="*/ 4960961 w 5636525"/>
              <a:gd name="connsiteY55" fmla="*/ 1214651 h 4476465"/>
              <a:gd name="connsiteX56" fmla="*/ 5042847 w 5636525"/>
              <a:gd name="connsiteY56" fmla="*/ 900752 h 4476465"/>
              <a:gd name="connsiteX57" fmla="*/ 5063319 w 5636525"/>
              <a:gd name="connsiteY57" fmla="*/ 812042 h 4476465"/>
              <a:gd name="connsiteX58" fmla="*/ 5288507 w 5636525"/>
              <a:gd name="connsiteY58" fmla="*/ 620973 h 4476465"/>
              <a:gd name="connsiteX59" fmla="*/ 5308979 w 5636525"/>
              <a:gd name="connsiteY59" fmla="*/ 470848 h 4476465"/>
              <a:gd name="connsiteX60" fmla="*/ 5308979 w 5636525"/>
              <a:gd name="connsiteY60" fmla="*/ 470848 h 4476465"/>
              <a:gd name="connsiteX61" fmla="*/ 5411337 w 5636525"/>
              <a:gd name="connsiteY61" fmla="*/ 552734 h 4476465"/>
              <a:gd name="connsiteX62" fmla="*/ 5479576 w 5636525"/>
              <a:gd name="connsiteY62" fmla="*/ 170597 h 4476465"/>
              <a:gd name="connsiteX63" fmla="*/ 5527343 w 5636525"/>
              <a:gd name="connsiteY63" fmla="*/ 272955 h 4476465"/>
              <a:gd name="connsiteX64" fmla="*/ 5636525 w 5636525"/>
              <a:gd name="connsiteY64" fmla="*/ 0 h 4476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636525" h="4476465">
                <a:moveTo>
                  <a:pt x="0" y="4435522"/>
                </a:moveTo>
                <a:lnTo>
                  <a:pt x="184244" y="4442346"/>
                </a:lnTo>
                <a:lnTo>
                  <a:pt x="279779" y="4394579"/>
                </a:lnTo>
                <a:lnTo>
                  <a:pt x="368489" y="4428698"/>
                </a:lnTo>
                <a:lnTo>
                  <a:pt x="464024" y="4312692"/>
                </a:lnTo>
                <a:lnTo>
                  <a:pt x="545910" y="4353636"/>
                </a:lnTo>
                <a:lnTo>
                  <a:pt x="620973" y="4476465"/>
                </a:lnTo>
                <a:lnTo>
                  <a:pt x="723331" y="4292221"/>
                </a:lnTo>
                <a:lnTo>
                  <a:pt x="805218" y="4312692"/>
                </a:lnTo>
                <a:lnTo>
                  <a:pt x="962167" y="4128448"/>
                </a:lnTo>
                <a:lnTo>
                  <a:pt x="1084997" y="4230806"/>
                </a:lnTo>
                <a:lnTo>
                  <a:pt x="1187355" y="4128448"/>
                </a:lnTo>
                <a:lnTo>
                  <a:pt x="1289713" y="4258101"/>
                </a:lnTo>
                <a:lnTo>
                  <a:pt x="1446662" y="4162567"/>
                </a:lnTo>
                <a:lnTo>
                  <a:pt x="1528549" y="4339988"/>
                </a:lnTo>
                <a:lnTo>
                  <a:pt x="1589964" y="4333164"/>
                </a:lnTo>
                <a:lnTo>
                  <a:pt x="1705970" y="4162567"/>
                </a:lnTo>
                <a:lnTo>
                  <a:pt x="1835624" y="4121624"/>
                </a:lnTo>
                <a:lnTo>
                  <a:pt x="1937982" y="4019265"/>
                </a:lnTo>
                <a:lnTo>
                  <a:pt x="2026692" y="4155743"/>
                </a:lnTo>
                <a:lnTo>
                  <a:pt x="2245056" y="4196686"/>
                </a:lnTo>
                <a:lnTo>
                  <a:pt x="2286000" y="4107976"/>
                </a:lnTo>
                <a:lnTo>
                  <a:pt x="2367886" y="4080680"/>
                </a:lnTo>
                <a:lnTo>
                  <a:pt x="2463421" y="4155743"/>
                </a:lnTo>
                <a:lnTo>
                  <a:pt x="2545307" y="4285397"/>
                </a:lnTo>
                <a:lnTo>
                  <a:pt x="2586250" y="4121624"/>
                </a:lnTo>
                <a:lnTo>
                  <a:pt x="2715904" y="3971498"/>
                </a:lnTo>
                <a:lnTo>
                  <a:pt x="2784143" y="3991970"/>
                </a:lnTo>
                <a:lnTo>
                  <a:pt x="2920621" y="3978322"/>
                </a:lnTo>
                <a:lnTo>
                  <a:pt x="2982036" y="4060209"/>
                </a:lnTo>
                <a:lnTo>
                  <a:pt x="3084394" y="3903259"/>
                </a:lnTo>
                <a:lnTo>
                  <a:pt x="3179928" y="3916907"/>
                </a:lnTo>
                <a:lnTo>
                  <a:pt x="3241343" y="3814549"/>
                </a:lnTo>
                <a:lnTo>
                  <a:pt x="3261815" y="3521122"/>
                </a:lnTo>
                <a:lnTo>
                  <a:pt x="3398292" y="3575713"/>
                </a:lnTo>
                <a:lnTo>
                  <a:pt x="3459707" y="3541594"/>
                </a:lnTo>
                <a:lnTo>
                  <a:pt x="3500650" y="3896436"/>
                </a:lnTo>
                <a:lnTo>
                  <a:pt x="3739486" y="2333767"/>
                </a:lnTo>
                <a:lnTo>
                  <a:pt x="3814549" y="2251880"/>
                </a:lnTo>
                <a:lnTo>
                  <a:pt x="3882788" y="1972101"/>
                </a:lnTo>
                <a:lnTo>
                  <a:pt x="3944203" y="1978925"/>
                </a:lnTo>
                <a:lnTo>
                  <a:pt x="3991970" y="1903862"/>
                </a:lnTo>
                <a:lnTo>
                  <a:pt x="4060209" y="1903862"/>
                </a:lnTo>
                <a:lnTo>
                  <a:pt x="4121624" y="1644555"/>
                </a:lnTo>
                <a:lnTo>
                  <a:pt x="4176215" y="1692322"/>
                </a:lnTo>
                <a:lnTo>
                  <a:pt x="4217158" y="1624083"/>
                </a:lnTo>
                <a:lnTo>
                  <a:pt x="4264925" y="1508077"/>
                </a:lnTo>
                <a:lnTo>
                  <a:pt x="4299044" y="1433015"/>
                </a:lnTo>
                <a:lnTo>
                  <a:pt x="4401403" y="1405719"/>
                </a:lnTo>
                <a:lnTo>
                  <a:pt x="4462818" y="1262418"/>
                </a:lnTo>
                <a:lnTo>
                  <a:pt x="4510585" y="1235122"/>
                </a:lnTo>
                <a:lnTo>
                  <a:pt x="4585647" y="989462"/>
                </a:lnTo>
                <a:lnTo>
                  <a:pt x="4674358" y="1105468"/>
                </a:lnTo>
                <a:lnTo>
                  <a:pt x="4776716" y="921224"/>
                </a:lnTo>
                <a:lnTo>
                  <a:pt x="4858603" y="736979"/>
                </a:lnTo>
                <a:lnTo>
                  <a:pt x="4960961" y="1214651"/>
                </a:lnTo>
                <a:lnTo>
                  <a:pt x="5042847" y="900752"/>
                </a:lnTo>
                <a:lnTo>
                  <a:pt x="5063319" y="812042"/>
                </a:lnTo>
                <a:lnTo>
                  <a:pt x="5288507" y="620973"/>
                </a:lnTo>
                <a:lnTo>
                  <a:pt x="5308979" y="470848"/>
                </a:lnTo>
                <a:lnTo>
                  <a:pt x="5308979" y="470848"/>
                </a:lnTo>
                <a:lnTo>
                  <a:pt x="5411337" y="552734"/>
                </a:lnTo>
                <a:lnTo>
                  <a:pt x="5479576" y="170597"/>
                </a:lnTo>
                <a:lnTo>
                  <a:pt x="5527343" y="272955"/>
                </a:lnTo>
                <a:lnTo>
                  <a:pt x="5636525" y="0"/>
                </a:lnTo>
              </a:path>
            </a:pathLst>
          </a:custGeom>
          <a:noFill/>
          <a:ln w="3810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18147" y="3602091"/>
            <a:ext cx="6921028" cy="1855812"/>
          </a:xfrm>
          <a:custGeom>
            <a:avLst/>
            <a:gdLst>
              <a:gd name="connsiteX0" fmla="*/ 0 w 5650173"/>
              <a:gd name="connsiteY0" fmla="*/ 1924335 h 1992573"/>
              <a:gd name="connsiteX1" fmla="*/ 81886 w 5650173"/>
              <a:gd name="connsiteY1" fmla="*/ 1917511 h 1992573"/>
              <a:gd name="connsiteX2" fmla="*/ 211540 w 5650173"/>
              <a:gd name="connsiteY2" fmla="*/ 1965278 h 1992573"/>
              <a:gd name="connsiteX3" fmla="*/ 245659 w 5650173"/>
              <a:gd name="connsiteY3" fmla="*/ 1944806 h 1992573"/>
              <a:gd name="connsiteX4" fmla="*/ 341194 w 5650173"/>
              <a:gd name="connsiteY4" fmla="*/ 1992573 h 1992573"/>
              <a:gd name="connsiteX5" fmla="*/ 470847 w 5650173"/>
              <a:gd name="connsiteY5" fmla="*/ 1787857 h 1992573"/>
              <a:gd name="connsiteX6" fmla="*/ 545910 w 5650173"/>
              <a:gd name="connsiteY6" fmla="*/ 1719618 h 1992573"/>
              <a:gd name="connsiteX7" fmla="*/ 614149 w 5650173"/>
              <a:gd name="connsiteY7" fmla="*/ 1630908 h 1992573"/>
              <a:gd name="connsiteX8" fmla="*/ 702859 w 5650173"/>
              <a:gd name="connsiteY8" fmla="*/ 1897039 h 1992573"/>
              <a:gd name="connsiteX9" fmla="*/ 791570 w 5650173"/>
              <a:gd name="connsiteY9" fmla="*/ 1869744 h 1992573"/>
              <a:gd name="connsiteX10" fmla="*/ 900752 w 5650173"/>
              <a:gd name="connsiteY10" fmla="*/ 1828800 h 1992573"/>
              <a:gd name="connsiteX11" fmla="*/ 968991 w 5650173"/>
              <a:gd name="connsiteY11" fmla="*/ 1828800 h 1992573"/>
              <a:gd name="connsiteX12" fmla="*/ 1153236 w 5650173"/>
              <a:gd name="connsiteY12" fmla="*/ 1705971 h 1992573"/>
              <a:gd name="connsiteX13" fmla="*/ 1310185 w 5650173"/>
              <a:gd name="connsiteY13" fmla="*/ 1876568 h 1992573"/>
              <a:gd name="connsiteX14" fmla="*/ 1412543 w 5650173"/>
              <a:gd name="connsiteY14" fmla="*/ 1753738 h 1992573"/>
              <a:gd name="connsiteX15" fmla="*/ 1528549 w 5650173"/>
              <a:gd name="connsiteY15" fmla="*/ 1596788 h 1992573"/>
              <a:gd name="connsiteX16" fmla="*/ 1699146 w 5650173"/>
              <a:gd name="connsiteY16" fmla="*/ 1589965 h 1992573"/>
              <a:gd name="connsiteX17" fmla="*/ 1753737 w 5650173"/>
              <a:gd name="connsiteY17" fmla="*/ 1712794 h 1992573"/>
              <a:gd name="connsiteX18" fmla="*/ 1801504 w 5650173"/>
              <a:gd name="connsiteY18" fmla="*/ 1678675 h 1992573"/>
              <a:gd name="connsiteX19" fmla="*/ 1849271 w 5650173"/>
              <a:gd name="connsiteY19" fmla="*/ 1719618 h 1992573"/>
              <a:gd name="connsiteX20" fmla="*/ 2026692 w 5650173"/>
              <a:gd name="connsiteY20" fmla="*/ 1433015 h 1992573"/>
              <a:gd name="connsiteX21" fmla="*/ 2094931 w 5650173"/>
              <a:gd name="connsiteY21" fmla="*/ 1392072 h 1992573"/>
              <a:gd name="connsiteX22" fmla="*/ 2176818 w 5650173"/>
              <a:gd name="connsiteY22" fmla="*/ 1460311 h 1992573"/>
              <a:gd name="connsiteX23" fmla="*/ 2347415 w 5650173"/>
              <a:gd name="connsiteY23" fmla="*/ 1057702 h 1992573"/>
              <a:gd name="connsiteX24" fmla="*/ 2436125 w 5650173"/>
              <a:gd name="connsiteY24" fmla="*/ 1057702 h 1992573"/>
              <a:gd name="connsiteX25" fmla="*/ 2668137 w 5650173"/>
              <a:gd name="connsiteY25" fmla="*/ 580030 h 1992573"/>
              <a:gd name="connsiteX26" fmla="*/ 2715904 w 5650173"/>
              <a:gd name="connsiteY26" fmla="*/ 573206 h 1992573"/>
              <a:gd name="connsiteX27" fmla="*/ 2818262 w 5650173"/>
              <a:gd name="connsiteY27" fmla="*/ 668741 h 1992573"/>
              <a:gd name="connsiteX28" fmla="*/ 2934268 w 5650173"/>
              <a:gd name="connsiteY28" fmla="*/ 457200 h 1992573"/>
              <a:gd name="connsiteX29" fmla="*/ 2982036 w 5650173"/>
              <a:gd name="connsiteY29" fmla="*/ 511791 h 1992573"/>
              <a:gd name="connsiteX30" fmla="*/ 3104865 w 5650173"/>
              <a:gd name="connsiteY30" fmla="*/ 457200 h 1992573"/>
              <a:gd name="connsiteX31" fmla="*/ 3200400 w 5650173"/>
              <a:gd name="connsiteY31" fmla="*/ 498144 h 1992573"/>
              <a:gd name="connsiteX32" fmla="*/ 3295934 w 5650173"/>
              <a:gd name="connsiteY32" fmla="*/ 423081 h 1992573"/>
              <a:gd name="connsiteX33" fmla="*/ 3432412 w 5650173"/>
              <a:gd name="connsiteY33" fmla="*/ 477672 h 1992573"/>
              <a:gd name="connsiteX34" fmla="*/ 3514298 w 5650173"/>
              <a:gd name="connsiteY34" fmla="*/ 279779 h 1992573"/>
              <a:gd name="connsiteX35" fmla="*/ 3568889 w 5650173"/>
              <a:gd name="connsiteY35" fmla="*/ 320723 h 1992573"/>
              <a:gd name="connsiteX36" fmla="*/ 3678071 w 5650173"/>
              <a:gd name="connsiteY36" fmla="*/ 218365 h 1992573"/>
              <a:gd name="connsiteX37" fmla="*/ 3787253 w 5650173"/>
              <a:gd name="connsiteY37" fmla="*/ 272956 h 1992573"/>
              <a:gd name="connsiteX38" fmla="*/ 3971498 w 5650173"/>
              <a:gd name="connsiteY38" fmla="*/ 136478 h 1992573"/>
              <a:gd name="connsiteX39" fmla="*/ 4026089 w 5650173"/>
              <a:gd name="connsiteY39" fmla="*/ 204717 h 1992573"/>
              <a:gd name="connsiteX40" fmla="*/ 4135271 w 5650173"/>
              <a:gd name="connsiteY40" fmla="*/ 0 h 1992573"/>
              <a:gd name="connsiteX41" fmla="*/ 4223982 w 5650173"/>
              <a:gd name="connsiteY41" fmla="*/ 75063 h 1992573"/>
              <a:gd name="connsiteX42" fmla="*/ 4326340 w 5650173"/>
              <a:gd name="connsiteY42" fmla="*/ 129654 h 1992573"/>
              <a:gd name="connsiteX43" fmla="*/ 4490113 w 5650173"/>
              <a:gd name="connsiteY43" fmla="*/ 129654 h 1992573"/>
              <a:gd name="connsiteX44" fmla="*/ 4653886 w 5650173"/>
              <a:gd name="connsiteY44" fmla="*/ 191069 h 1992573"/>
              <a:gd name="connsiteX45" fmla="*/ 4810836 w 5650173"/>
              <a:gd name="connsiteY45" fmla="*/ 122830 h 1992573"/>
              <a:gd name="connsiteX46" fmla="*/ 4892722 w 5650173"/>
              <a:gd name="connsiteY46" fmla="*/ 252484 h 1992573"/>
              <a:gd name="connsiteX47" fmla="*/ 4981433 w 5650173"/>
              <a:gd name="connsiteY47" fmla="*/ 232012 h 1992573"/>
              <a:gd name="connsiteX48" fmla="*/ 5070143 w 5650173"/>
              <a:gd name="connsiteY48" fmla="*/ 122830 h 1992573"/>
              <a:gd name="connsiteX49" fmla="*/ 5117910 w 5650173"/>
              <a:gd name="connsiteY49" fmla="*/ 184245 h 1992573"/>
              <a:gd name="connsiteX50" fmla="*/ 5206621 w 5650173"/>
              <a:gd name="connsiteY50" fmla="*/ 116006 h 1992573"/>
              <a:gd name="connsiteX51" fmla="*/ 5261212 w 5650173"/>
              <a:gd name="connsiteY51" fmla="*/ 150126 h 1992573"/>
              <a:gd name="connsiteX52" fmla="*/ 5397689 w 5650173"/>
              <a:gd name="connsiteY52" fmla="*/ 457200 h 1992573"/>
              <a:gd name="connsiteX53" fmla="*/ 5527343 w 5650173"/>
              <a:gd name="connsiteY53" fmla="*/ 388962 h 1992573"/>
              <a:gd name="connsiteX54" fmla="*/ 5650173 w 5650173"/>
              <a:gd name="connsiteY54" fmla="*/ 634621 h 1992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5650173" h="1992573">
                <a:moveTo>
                  <a:pt x="0" y="1924335"/>
                </a:moveTo>
                <a:lnTo>
                  <a:pt x="81886" y="1917511"/>
                </a:lnTo>
                <a:lnTo>
                  <a:pt x="211540" y="1965278"/>
                </a:lnTo>
                <a:lnTo>
                  <a:pt x="245659" y="1944806"/>
                </a:lnTo>
                <a:lnTo>
                  <a:pt x="341194" y="1992573"/>
                </a:lnTo>
                <a:lnTo>
                  <a:pt x="470847" y="1787857"/>
                </a:lnTo>
                <a:lnTo>
                  <a:pt x="545910" y="1719618"/>
                </a:lnTo>
                <a:lnTo>
                  <a:pt x="614149" y="1630908"/>
                </a:lnTo>
                <a:lnTo>
                  <a:pt x="702859" y="1897039"/>
                </a:lnTo>
                <a:lnTo>
                  <a:pt x="791570" y="1869744"/>
                </a:lnTo>
                <a:lnTo>
                  <a:pt x="900752" y="1828800"/>
                </a:lnTo>
                <a:lnTo>
                  <a:pt x="968991" y="1828800"/>
                </a:lnTo>
                <a:lnTo>
                  <a:pt x="1153236" y="1705971"/>
                </a:lnTo>
                <a:lnTo>
                  <a:pt x="1310185" y="1876568"/>
                </a:lnTo>
                <a:lnTo>
                  <a:pt x="1412543" y="1753738"/>
                </a:lnTo>
                <a:lnTo>
                  <a:pt x="1528549" y="1596788"/>
                </a:lnTo>
                <a:lnTo>
                  <a:pt x="1699146" y="1589965"/>
                </a:lnTo>
                <a:lnTo>
                  <a:pt x="1753737" y="1712794"/>
                </a:lnTo>
                <a:lnTo>
                  <a:pt x="1801504" y="1678675"/>
                </a:lnTo>
                <a:lnTo>
                  <a:pt x="1849271" y="1719618"/>
                </a:lnTo>
                <a:lnTo>
                  <a:pt x="2026692" y="1433015"/>
                </a:lnTo>
                <a:lnTo>
                  <a:pt x="2094931" y="1392072"/>
                </a:lnTo>
                <a:lnTo>
                  <a:pt x="2176818" y="1460311"/>
                </a:lnTo>
                <a:lnTo>
                  <a:pt x="2347415" y="1057702"/>
                </a:lnTo>
                <a:lnTo>
                  <a:pt x="2436125" y="1057702"/>
                </a:lnTo>
                <a:lnTo>
                  <a:pt x="2668137" y="580030"/>
                </a:lnTo>
                <a:lnTo>
                  <a:pt x="2715904" y="573206"/>
                </a:lnTo>
                <a:lnTo>
                  <a:pt x="2818262" y="668741"/>
                </a:lnTo>
                <a:lnTo>
                  <a:pt x="2934268" y="457200"/>
                </a:lnTo>
                <a:lnTo>
                  <a:pt x="2982036" y="511791"/>
                </a:lnTo>
                <a:lnTo>
                  <a:pt x="3104865" y="457200"/>
                </a:lnTo>
                <a:lnTo>
                  <a:pt x="3200400" y="498144"/>
                </a:lnTo>
                <a:lnTo>
                  <a:pt x="3295934" y="423081"/>
                </a:lnTo>
                <a:lnTo>
                  <a:pt x="3432412" y="477672"/>
                </a:lnTo>
                <a:lnTo>
                  <a:pt x="3514298" y="279779"/>
                </a:lnTo>
                <a:lnTo>
                  <a:pt x="3568889" y="320723"/>
                </a:lnTo>
                <a:lnTo>
                  <a:pt x="3678071" y="218365"/>
                </a:lnTo>
                <a:lnTo>
                  <a:pt x="3787253" y="272956"/>
                </a:lnTo>
                <a:lnTo>
                  <a:pt x="3971498" y="136478"/>
                </a:lnTo>
                <a:lnTo>
                  <a:pt x="4026089" y="204717"/>
                </a:lnTo>
                <a:lnTo>
                  <a:pt x="4135271" y="0"/>
                </a:lnTo>
                <a:lnTo>
                  <a:pt x="4223982" y="75063"/>
                </a:lnTo>
                <a:lnTo>
                  <a:pt x="4326340" y="129654"/>
                </a:lnTo>
                <a:lnTo>
                  <a:pt x="4490113" y="129654"/>
                </a:lnTo>
                <a:lnTo>
                  <a:pt x="4653886" y="191069"/>
                </a:lnTo>
                <a:lnTo>
                  <a:pt x="4810836" y="122830"/>
                </a:lnTo>
                <a:lnTo>
                  <a:pt x="4892722" y="252484"/>
                </a:lnTo>
                <a:lnTo>
                  <a:pt x="4981433" y="232012"/>
                </a:lnTo>
                <a:lnTo>
                  <a:pt x="5070143" y="122830"/>
                </a:lnTo>
                <a:lnTo>
                  <a:pt x="5117910" y="184245"/>
                </a:lnTo>
                <a:lnTo>
                  <a:pt x="5206621" y="116006"/>
                </a:lnTo>
                <a:lnTo>
                  <a:pt x="5261212" y="150126"/>
                </a:lnTo>
                <a:lnTo>
                  <a:pt x="5397689" y="457200"/>
                </a:lnTo>
                <a:lnTo>
                  <a:pt x="5527343" y="388962"/>
                </a:lnTo>
                <a:lnTo>
                  <a:pt x="5650173" y="634621"/>
                </a:lnTo>
              </a:path>
            </a:pathLst>
          </a:cu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81270" y="857268"/>
            <a:ext cx="485391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12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1270" y="1608891"/>
            <a:ext cx="485391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0865" y="2360514"/>
            <a:ext cx="355796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8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0865" y="3112137"/>
            <a:ext cx="355796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6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0865" y="3863760"/>
            <a:ext cx="355796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4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0865" y="4615383"/>
            <a:ext cx="355796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0865" y="5367006"/>
            <a:ext cx="355796" cy="343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802642" y="5622300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1909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1495801" y="5622300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1918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2188960" y="5622300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1927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rot="16200000">
            <a:off x="2882119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1936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16200000">
            <a:off x="3575278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1945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6200000">
            <a:off x="4268437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1954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6200000">
            <a:off x="4961596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1963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5654755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1972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6347914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1981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7041073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1990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7734233" y="5622301"/>
            <a:ext cx="566138" cy="4524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1999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-1366876" y="3198167"/>
            <a:ext cx="3583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Narrow" pitchFamily="34" charset="0"/>
              </a:rPr>
              <a:t>Kilograms per person per year</a:t>
            </a:r>
            <a:endParaRPr lang="en-US" sz="2400" dirty="0">
              <a:latin typeface="Arial Narrow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279491" y="1344538"/>
            <a:ext cx="341644" cy="0"/>
          </a:xfrm>
          <a:prstGeom prst="line">
            <a:avLst/>
          </a:prstGeom>
          <a:noFill/>
          <a:ln w="3810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79491" y="1864615"/>
            <a:ext cx="341644" cy="0"/>
          </a:xfrm>
          <a:prstGeom prst="line">
            <a:avLst/>
          </a:prstGeom>
          <a:noFill/>
          <a:ln w="38100" cap="rnd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7" name="TextBox 36"/>
          <p:cNvSpPr txBox="1"/>
          <p:nvPr/>
        </p:nvSpPr>
        <p:spPr>
          <a:xfrm>
            <a:off x="1620720" y="1679784"/>
            <a:ext cx="1090363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Margarine 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620720" y="1159707"/>
            <a:ext cx="117692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Soybean oil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279491" y="1604576"/>
            <a:ext cx="341644" cy="0"/>
          </a:xfrm>
          <a:prstGeom prst="line">
            <a:avLst/>
          </a:prstGeom>
          <a:noFill/>
          <a:ln w="38100" cap="rnd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0" name="TextBox 39"/>
          <p:cNvSpPr txBox="1"/>
          <p:nvPr/>
        </p:nvSpPr>
        <p:spPr>
          <a:xfrm>
            <a:off x="1620720" y="1419745"/>
            <a:ext cx="117692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Shortening*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527391" y="1344538"/>
            <a:ext cx="341644" cy="0"/>
          </a:xfrm>
          <a:prstGeom prst="line">
            <a:avLst/>
          </a:prstGeom>
          <a:noFill/>
          <a:ln w="3810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527391" y="1864615"/>
            <a:ext cx="341644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3" name="TextBox 42"/>
          <p:cNvSpPr txBox="1"/>
          <p:nvPr/>
        </p:nvSpPr>
        <p:spPr>
          <a:xfrm>
            <a:off x="3868620" y="1679784"/>
            <a:ext cx="61747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Lard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68620" y="1159707"/>
            <a:ext cx="744114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Butter 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3527391" y="1604576"/>
            <a:ext cx="341644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46" name="TextBox 45"/>
          <p:cNvSpPr txBox="1"/>
          <p:nvPr/>
        </p:nvSpPr>
        <p:spPr>
          <a:xfrm>
            <a:off x="3868620" y="1419745"/>
            <a:ext cx="1112805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Beef tallow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73500" y="6127750"/>
            <a:ext cx="1857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Narrow" pitchFamily="34" charset="0"/>
              </a:rPr>
              <a:t>Year </a:t>
            </a:r>
          </a:p>
        </p:txBody>
      </p:sp>
    </p:spTree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 rot="16200000">
            <a:off x="-586981" y="2924821"/>
            <a:ext cx="19524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Serving per day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65616" y="5252259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0.0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4242781" y="5744424"/>
            <a:ext cx="6976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Year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65616" y="4688797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0.2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65616" y="4125336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0.4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565616" y="3561876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0.6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565616" y="2998416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0.8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65616" y="2434956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1.0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565616" y="1871495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1.2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65616" y="1308035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1.4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565616" y="744575"/>
            <a:ext cx="449162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1.6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72662" y="5443811"/>
            <a:ext cx="803003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1980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4485" y="903056"/>
            <a:ext cx="7108884" cy="450519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025573" y="5443811"/>
            <a:ext cx="803003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1984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378484" y="5443811"/>
            <a:ext cx="803003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1986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731396" y="5443811"/>
            <a:ext cx="803003" cy="32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1990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1086137" y="1429091"/>
            <a:ext cx="7038477" cy="1712250"/>
          </a:xfrm>
          <a:custGeom>
            <a:avLst/>
            <a:gdLst>
              <a:gd name="connsiteX0" fmla="*/ 0 w 5349765"/>
              <a:gd name="connsiteY0" fmla="*/ 0 h 1975945"/>
              <a:gd name="connsiteX1" fmla="*/ 1818289 w 5349765"/>
              <a:gd name="connsiteY1" fmla="*/ 693683 h 1975945"/>
              <a:gd name="connsiteX2" fmla="*/ 3573517 w 5349765"/>
              <a:gd name="connsiteY2" fmla="*/ 830318 h 1975945"/>
              <a:gd name="connsiteX3" fmla="*/ 5349765 w 5349765"/>
              <a:gd name="connsiteY3" fmla="*/ 1975945 h 1975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49765" h="1975945">
                <a:moveTo>
                  <a:pt x="0" y="0"/>
                </a:moveTo>
                <a:lnTo>
                  <a:pt x="1818289" y="693683"/>
                </a:lnTo>
                <a:lnTo>
                  <a:pt x="3573517" y="830318"/>
                </a:lnTo>
                <a:lnTo>
                  <a:pt x="5349765" y="1975945"/>
                </a:lnTo>
              </a:path>
            </a:pathLst>
          </a:custGeom>
          <a:noFill/>
          <a:ln w="57150" cap="rnd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3" name="Freeform 22"/>
          <p:cNvSpPr/>
          <p:nvPr/>
        </p:nvSpPr>
        <p:spPr>
          <a:xfrm>
            <a:off x="1086137" y="2276108"/>
            <a:ext cx="7038477" cy="1193111"/>
          </a:xfrm>
          <a:custGeom>
            <a:avLst/>
            <a:gdLst>
              <a:gd name="connsiteX0" fmla="*/ 0 w 5370787"/>
              <a:gd name="connsiteY0" fmla="*/ 0 h 1376856"/>
              <a:gd name="connsiteX1" fmla="*/ 1839311 w 5370787"/>
              <a:gd name="connsiteY1" fmla="*/ 578069 h 1376856"/>
              <a:gd name="connsiteX2" fmla="*/ 3594538 w 5370787"/>
              <a:gd name="connsiteY2" fmla="*/ 798787 h 1376856"/>
              <a:gd name="connsiteX3" fmla="*/ 5370787 w 5370787"/>
              <a:gd name="connsiteY3" fmla="*/ 1376856 h 1376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0787" h="1376856">
                <a:moveTo>
                  <a:pt x="0" y="0"/>
                </a:moveTo>
                <a:lnTo>
                  <a:pt x="1839311" y="578069"/>
                </a:lnTo>
                <a:lnTo>
                  <a:pt x="3594538" y="798787"/>
                </a:lnTo>
                <a:lnTo>
                  <a:pt x="5370787" y="1376856"/>
                </a:lnTo>
              </a:path>
            </a:pathLst>
          </a:cu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Freeform 23"/>
          <p:cNvSpPr/>
          <p:nvPr/>
        </p:nvSpPr>
        <p:spPr>
          <a:xfrm>
            <a:off x="1086137" y="2285216"/>
            <a:ext cx="7038477" cy="655755"/>
          </a:xfrm>
          <a:custGeom>
            <a:avLst/>
            <a:gdLst>
              <a:gd name="connsiteX0" fmla="*/ 0 w 5370786"/>
              <a:gd name="connsiteY0" fmla="*/ 567558 h 756745"/>
              <a:gd name="connsiteX1" fmla="*/ 1828800 w 5370786"/>
              <a:gd name="connsiteY1" fmla="*/ 756745 h 756745"/>
              <a:gd name="connsiteX2" fmla="*/ 3594538 w 5370786"/>
              <a:gd name="connsiteY2" fmla="*/ 315310 h 756745"/>
              <a:gd name="connsiteX3" fmla="*/ 5370786 w 5370786"/>
              <a:gd name="connsiteY3" fmla="*/ 0 h 756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0786" h="756745">
                <a:moveTo>
                  <a:pt x="0" y="567558"/>
                </a:moveTo>
                <a:lnTo>
                  <a:pt x="1828800" y="756745"/>
                </a:lnTo>
                <a:lnTo>
                  <a:pt x="3594538" y="315310"/>
                </a:lnTo>
                <a:lnTo>
                  <a:pt x="5370786" y="0"/>
                </a:lnTo>
              </a:path>
            </a:pathLst>
          </a:cu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Freeform 24"/>
          <p:cNvSpPr/>
          <p:nvPr/>
        </p:nvSpPr>
        <p:spPr>
          <a:xfrm>
            <a:off x="1086137" y="3469219"/>
            <a:ext cx="7038477" cy="728616"/>
          </a:xfrm>
          <a:custGeom>
            <a:avLst/>
            <a:gdLst>
              <a:gd name="connsiteX0" fmla="*/ 0 w 5370786"/>
              <a:gd name="connsiteY0" fmla="*/ 840827 h 840827"/>
              <a:gd name="connsiteX1" fmla="*/ 1818289 w 5370786"/>
              <a:gd name="connsiteY1" fmla="*/ 357351 h 840827"/>
              <a:gd name="connsiteX2" fmla="*/ 3584027 w 5370786"/>
              <a:gd name="connsiteY2" fmla="*/ 241738 h 840827"/>
              <a:gd name="connsiteX3" fmla="*/ 5370786 w 5370786"/>
              <a:gd name="connsiteY3" fmla="*/ 0 h 840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0786" h="840827">
                <a:moveTo>
                  <a:pt x="0" y="840827"/>
                </a:moveTo>
                <a:lnTo>
                  <a:pt x="1818289" y="357351"/>
                </a:lnTo>
                <a:lnTo>
                  <a:pt x="3584027" y="241738"/>
                </a:lnTo>
                <a:lnTo>
                  <a:pt x="5370786" y="0"/>
                </a:lnTo>
              </a:path>
            </a:pathLst>
          </a:custGeom>
          <a:noFill/>
          <a:ln w="57150" cap="rnd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26" name="Straight Connector 25"/>
          <p:cNvCxnSpPr/>
          <p:nvPr/>
        </p:nvCxnSpPr>
        <p:spPr>
          <a:xfrm>
            <a:off x="6343141" y="4423391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343141" y="4639515"/>
            <a:ext cx="341644" cy="0"/>
          </a:xfrm>
          <a:prstGeom prst="line">
            <a:avLst/>
          </a:prstGeom>
          <a:noFill/>
          <a:ln w="57150" cap="rnd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8" name="TextBox 27"/>
          <p:cNvSpPr txBox="1"/>
          <p:nvPr/>
        </p:nvSpPr>
        <p:spPr>
          <a:xfrm>
            <a:off x="6684370" y="4479350"/>
            <a:ext cx="1007007" cy="32004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Red meat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84370" y="4263226"/>
            <a:ext cx="1311578" cy="32004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High-fat dairy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6343141" y="4855640"/>
            <a:ext cx="341644" cy="0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1" name="TextBox 30"/>
          <p:cNvSpPr txBox="1"/>
          <p:nvPr/>
        </p:nvSpPr>
        <p:spPr>
          <a:xfrm>
            <a:off x="6684370" y="4695475"/>
            <a:ext cx="1269899" cy="32004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Low-fat </a:t>
            </a:r>
            <a:r>
              <a:rPr lang="en-ZA" dirty="0">
                <a:latin typeface="Arial Narrow" pitchFamily="34" charset="0"/>
              </a:rPr>
              <a:t>dairy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6343141" y="5071765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3" name="TextBox 32"/>
          <p:cNvSpPr txBox="1"/>
          <p:nvPr/>
        </p:nvSpPr>
        <p:spPr>
          <a:xfrm>
            <a:off x="6684370" y="4911600"/>
            <a:ext cx="1143262" cy="32004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ZA" dirty="0" smtClean="0">
                <a:latin typeface="Arial Narrow" pitchFamily="34" charset="0"/>
              </a:rPr>
              <a:t>White meat</a:t>
            </a:r>
          </a:p>
        </p:txBody>
      </p:sp>
    </p:spTree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38693" y="14827"/>
            <a:ext cx="4743848" cy="2441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ctr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200" kern="1200">
                <a:solidFill>
                  <a:srgbClr val="000066"/>
                </a:solidFill>
                <a:effectLst/>
                <a:latin typeface="Impact" pitchFamily="34" charset="0"/>
                <a:ea typeface="+mj-ea"/>
                <a:cs typeface="+mj-cs"/>
              </a:defRPr>
            </a:lvl1pPr>
          </a:lstStyle>
          <a:p>
            <a:pPr algn="l"/>
            <a:endParaRPr lang="en-US" sz="2000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043709" y="4351505"/>
            <a:ext cx="6740139" cy="1112054"/>
          </a:xfrm>
          <a:custGeom>
            <a:avLst/>
            <a:gdLst>
              <a:gd name="connsiteX0" fmla="*/ 0 w 6578930"/>
              <a:gd name="connsiteY0" fmla="*/ 837211 h 872837"/>
              <a:gd name="connsiteX1" fmla="*/ 53439 w 6578930"/>
              <a:gd name="connsiteY1" fmla="*/ 801585 h 872837"/>
              <a:gd name="connsiteX2" fmla="*/ 243444 w 6578930"/>
              <a:gd name="connsiteY2" fmla="*/ 837211 h 872837"/>
              <a:gd name="connsiteX3" fmla="*/ 356260 w 6578930"/>
              <a:gd name="connsiteY3" fmla="*/ 872837 h 872837"/>
              <a:gd name="connsiteX4" fmla="*/ 516577 w 6578930"/>
              <a:gd name="connsiteY4" fmla="*/ 860961 h 872837"/>
              <a:gd name="connsiteX5" fmla="*/ 611579 w 6578930"/>
              <a:gd name="connsiteY5" fmla="*/ 825335 h 872837"/>
              <a:gd name="connsiteX6" fmla="*/ 736270 w 6578930"/>
              <a:gd name="connsiteY6" fmla="*/ 837211 h 872837"/>
              <a:gd name="connsiteX7" fmla="*/ 878774 w 6578930"/>
              <a:gd name="connsiteY7" fmla="*/ 783772 h 872837"/>
              <a:gd name="connsiteX8" fmla="*/ 997528 w 6578930"/>
              <a:gd name="connsiteY8" fmla="*/ 795647 h 872837"/>
              <a:gd name="connsiteX9" fmla="*/ 1169720 w 6578930"/>
              <a:gd name="connsiteY9" fmla="*/ 765959 h 872837"/>
              <a:gd name="connsiteX10" fmla="*/ 1306286 w 6578930"/>
              <a:gd name="connsiteY10" fmla="*/ 771896 h 872837"/>
              <a:gd name="connsiteX11" fmla="*/ 1430977 w 6578930"/>
              <a:gd name="connsiteY11" fmla="*/ 730333 h 872837"/>
              <a:gd name="connsiteX12" fmla="*/ 1579418 w 6578930"/>
              <a:gd name="connsiteY12" fmla="*/ 730333 h 872837"/>
              <a:gd name="connsiteX13" fmla="*/ 1662546 w 6578930"/>
              <a:gd name="connsiteY13" fmla="*/ 748146 h 872837"/>
              <a:gd name="connsiteX14" fmla="*/ 1727860 w 6578930"/>
              <a:gd name="connsiteY14" fmla="*/ 712520 h 872837"/>
              <a:gd name="connsiteX15" fmla="*/ 1763486 w 6578930"/>
              <a:gd name="connsiteY15" fmla="*/ 712520 h 872837"/>
              <a:gd name="connsiteX16" fmla="*/ 1828800 w 6578930"/>
              <a:gd name="connsiteY16" fmla="*/ 736270 h 872837"/>
              <a:gd name="connsiteX17" fmla="*/ 2392878 w 6578930"/>
              <a:gd name="connsiteY17" fmla="*/ 730333 h 872837"/>
              <a:gd name="connsiteX18" fmla="*/ 2576946 w 6578930"/>
              <a:gd name="connsiteY18" fmla="*/ 712520 h 872837"/>
              <a:gd name="connsiteX19" fmla="*/ 2755076 w 6578930"/>
              <a:gd name="connsiteY19" fmla="*/ 712520 h 872837"/>
              <a:gd name="connsiteX20" fmla="*/ 2856016 w 6578930"/>
              <a:gd name="connsiteY20" fmla="*/ 718457 h 872837"/>
              <a:gd name="connsiteX21" fmla="*/ 2951018 w 6578930"/>
              <a:gd name="connsiteY21" fmla="*/ 765959 h 872837"/>
              <a:gd name="connsiteX22" fmla="*/ 3152899 w 6578930"/>
              <a:gd name="connsiteY22" fmla="*/ 765959 h 872837"/>
              <a:gd name="connsiteX23" fmla="*/ 3289465 w 6578930"/>
              <a:gd name="connsiteY23" fmla="*/ 789709 h 872837"/>
              <a:gd name="connsiteX24" fmla="*/ 3378530 w 6578930"/>
              <a:gd name="connsiteY24" fmla="*/ 783772 h 872837"/>
              <a:gd name="connsiteX25" fmla="*/ 3455720 w 6578930"/>
              <a:gd name="connsiteY25" fmla="*/ 813460 h 872837"/>
              <a:gd name="connsiteX26" fmla="*/ 3829792 w 6578930"/>
              <a:gd name="connsiteY26" fmla="*/ 771896 h 872837"/>
              <a:gd name="connsiteX27" fmla="*/ 3829792 w 6578930"/>
              <a:gd name="connsiteY27" fmla="*/ 771896 h 872837"/>
              <a:gd name="connsiteX28" fmla="*/ 3972296 w 6578930"/>
              <a:gd name="connsiteY28" fmla="*/ 777834 h 872837"/>
              <a:gd name="connsiteX29" fmla="*/ 4108863 w 6578930"/>
              <a:gd name="connsiteY29" fmla="*/ 807522 h 872837"/>
              <a:gd name="connsiteX30" fmla="*/ 4233553 w 6578930"/>
              <a:gd name="connsiteY30" fmla="*/ 795647 h 872837"/>
              <a:gd name="connsiteX31" fmla="*/ 4376057 w 6578930"/>
              <a:gd name="connsiteY31" fmla="*/ 706582 h 872837"/>
              <a:gd name="connsiteX32" fmla="*/ 4465122 w 6578930"/>
              <a:gd name="connsiteY32" fmla="*/ 724395 h 872837"/>
              <a:gd name="connsiteX33" fmla="*/ 4530437 w 6578930"/>
              <a:gd name="connsiteY33" fmla="*/ 754083 h 872837"/>
              <a:gd name="connsiteX34" fmla="*/ 4631377 w 6578930"/>
              <a:gd name="connsiteY34" fmla="*/ 718457 h 872837"/>
              <a:gd name="connsiteX35" fmla="*/ 4767943 w 6578930"/>
              <a:gd name="connsiteY35" fmla="*/ 700644 h 872837"/>
              <a:gd name="connsiteX36" fmla="*/ 4892634 w 6578930"/>
              <a:gd name="connsiteY36" fmla="*/ 647205 h 872837"/>
              <a:gd name="connsiteX37" fmla="*/ 4952011 w 6578930"/>
              <a:gd name="connsiteY37" fmla="*/ 629392 h 872837"/>
              <a:gd name="connsiteX38" fmla="*/ 5005450 w 6578930"/>
              <a:gd name="connsiteY38" fmla="*/ 611579 h 872837"/>
              <a:gd name="connsiteX39" fmla="*/ 5076702 w 6578930"/>
              <a:gd name="connsiteY39" fmla="*/ 605642 h 872837"/>
              <a:gd name="connsiteX40" fmla="*/ 5189517 w 6578930"/>
              <a:gd name="connsiteY40" fmla="*/ 552203 h 872837"/>
              <a:gd name="connsiteX41" fmla="*/ 5337959 w 6578930"/>
              <a:gd name="connsiteY41" fmla="*/ 540327 h 872837"/>
              <a:gd name="connsiteX42" fmla="*/ 5379522 w 6578930"/>
              <a:gd name="connsiteY42" fmla="*/ 510639 h 872837"/>
              <a:gd name="connsiteX43" fmla="*/ 5480463 w 6578930"/>
              <a:gd name="connsiteY43" fmla="*/ 558140 h 872837"/>
              <a:gd name="connsiteX44" fmla="*/ 5527964 w 6578930"/>
              <a:gd name="connsiteY44" fmla="*/ 504701 h 872837"/>
              <a:gd name="connsiteX45" fmla="*/ 5622966 w 6578930"/>
              <a:gd name="connsiteY45" fmla="*/ 439387 h 872837"/>
              <a:gd name="connsiteX46" fmla="*/ 5771408 w 6578930"/>
              <a:gd name="connsiteY46" fmla="*/ 403761 h 872837"/>
              <a:gd name="connsiteX47" fmla="*/ 5890161 w 6578930"/>
              <a:gd name="connsiteY47" fmla="*/ 326572 h 872837"/>
              <a:gd name="connsiteX48" fmla="*/ 5902037 w 6578930"/>
              <a:gd name="connsiteY48" fmla="*/ 296883 h 872837"/>
              <a:gd name="connsiteX49" fmla="*/ 6038603 w 6578930"/>
              <a:gd name="connsiteY49" fmla="*/ 207818 h 872837"/>
              <a:gd name="connsiteX50" fmla="*/ 6092042 w 6578930"/>
              <a:gd name="connsiteY50" fmla="*/ 154379 h 872837"/>
              <a:gd name="connsiteX51" fmla="*/ 6181107 w 6578930"/>
              <a:gd name="connsiteY51" fmla="*/ 178130 h 872837"/>
              <a:gd name="connsiteX52" fmla="*/ 6317673 w 6578930"/>
              <a:gd name="connsiteY52" fmla="*/ 83127 h 872837"/>
              <a:gd name="connsiteX53" fmla="*/ 6394863 w 6578930"/>
              <a:gd name="connsiteY53" fmla="*/ 95003 h 872837"/>
              <a:gd name="connsiteX54" fmla="*/ 6430489 w 6578930"/>
              <a:gd name="connsiteY54" fmla="*/ 53439 h 872837"/>
              <a:gd name="connsiteX55" fmla="*/ 6507678 w 6578930"/>
              <a:gd name="connsiteY55" fmla="*/ 0 h 872837"/>
              <a:gd name="connsiteX56" fmla="*/ 6578930 w 6578930"/>
              <a:gd name="connsiteY56" fmla="*/ 5938 h 872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6578930" h="872837">
                <a:moveTo>
                  <a:pt x="0" y="837211"/>
                </a:moveTo>
                <a:lnTo>
                  <a:pt x="53439" y="801585"/>
                </a:lnTo>
                <a:lnTo>
                  <a:pt x="243444" y="837211"/>
                </a:lnTo>
                <a:lnTo>
                  <a:pt x="356260" y="872837"/>
                </a:lnTo>
                <a:lnTo>
                  <a:pt x="516577" y="860961"/>
                </a:lnTo>
                <a:lnTo>
                  <a:pt x="611579" y="825335"/>
                </a:lnTo>
                <a:lnTo>
                  <a:pt x="736270" y="837211"/>
                </a:lnTo>
                <a:lnTo>
                  <a:pt x="878774" y="783772"/>
                </a:lnTo>
                <a:lnTo>
                  <a:pt x="997528" y="795647"/>
                </a:lnTo>
                <a:lnTo>
                  <a:pt x="1169720" y="765959"/>
                </a:lnTo>
                <a:lnTo>
                  <a:pt x="1306286" y="771896"/>
                </a:lnTo>
                <a:lnTo>
                  <a:pt x="1430977" y="730333"/>
                </a:lnTo>
                <a:lnTo>
                  <a:pt x="1579418" y="730333"/>
                </a:lnTo>
                <a:lnTo>
                  <a:pt x="1662546" y="748146"/>
                </a:lnTo>
                <a:lnTo>
                  <a:pt x="1727860" y="712520"/>
                </a:lnTo>
                <a:lnTo>
                  <a:pt x="1763486" y="712520"/>
                </a:lnTo>
                <a:lnTo>
                  <a:pt x="1828800" y="736270"/>
                </a:lnTo>
                <a:lnTo>
                  <a:pt x="2392878" y="730333"/>
                </a:lnTo>
                <a:lnTo>
                  <a:pt x="2576946" y="712520"/>
                </a:lnTo>
                <a:lnTo>
                  <a:pt x="2755076" y="712520"/>
                </a:lnTo>
                <a:lnTo>
                  <a:pt x="2856016" y="718457"/>
                </a:lnTo>
                <a:lnTo>
                  <a:pt x="2951018" y="765959"/>
                </a:lnTo>
                <a:lnTo>
                  <a:pt x="3152899" y="765959"/>
                </a:lnTo>
                <a:lnTo>
                  <a:pt x="3289465" y="789709"/>
                </a:lnTo>
                <a:lnTo>
                  <a:pt x="3378530" y="783772"/>
                </a:lnTo>
                <a:lnTo>
                  <a:pt x="3455720" y="813460"/>
                </a:lnTo>
                <a:lnTo>
                  <a:pt x="3829792" y="771896"/>
                </a:lnTo>
                <a:lnTo>
                  <a:pt x="3829792" y="771896"/>
                </a:lnTo>
                <a:lnTo>
                  <a:pt x="3972296" y="777834"/>
                </a:lnTo>
                <a:lnTo>
                  <a:pt x="4108863" y="807522"/>
                </a:lnTo>
                <a:lnTo>
                  <a:pt x="4233553" y="795647"/>
                </a:lnTo>
                <a:lnTo>
                  <a:pt x="4376057" y="706582"/>
                </a:lnTo>
                <a:lnTo>
                  <a:pt x="4465122" y="724395"/>
                </a:lnTo>
                <a:lnTo>
                  <a:pt x="4530437" y="754083"/>
                </a:lnTo>
                <a:lnTo>
                  <a:pt x="4631377" y="718457"/>
                </a:lnTo>
                <a:lnTo>
                  <a:pt x="4767943" y="700644"/>
                </a:lnTo>
                <a:lnTo>
                  <a:pt x="4892634" y="647205"/>
                </a:lnTo>
                <a:lnTo>
                  <a:pt x="4952011" y="629392"/>
                </a:lnTo>
                <a:lnTo>
                  <a:pt x="5005450" y="611579"/>
                </a:lnTo>
                <a:lnTo>
                  <a:pt x="5076702" y="605642"/>
                </a:lnTo>
                <a:lnTo>
                  <a:pt x="5189517" y="552203"/>
                </a:lnTo>
                <a:lnTo>
                  <a:pt x="5337959" y="540327"/>
                </a:lnTo>
                <a:lnTo>
                  <a:pt x="5379522" y="510639"/>
                </a:lnTo>
                <a:lnTo>
                  <a:pt x="5480463" y="558140"/>
                </a:lnTo>
                <a:lnTo>
                  <a:pt x="5527964" y="504701"/>
                </a:lnTo>
                <a:lnTo>
                  <a:pt x="5622966" y="439387"/>
                </a:lnTo>
                <a:lnTo>
                  <a:pt x="5771408" y="403761"/>
                </a:lnTo>
                <a:lnTo>
                  <a:pt x="5890161" y="326572"/>
                </a:lnTo>
                <a:lnTo>
                  <a:pt x="5902037" y="296883"/>
                </a:lnTo>
                <a:lnTo>
                  <a:pt x="6038603" y="207818"/>
                </a:lnTo>
                <a:lnTo>
                  <a:pt x="6092042" y="154379"/>
                </a:lnTo>
                <a:lnTo>
                  <a:pt x="6181107" y="178130"/>
                </a:lnTo>
                <a:lnTo>
                  <a:pt x="6317673" y="83127"/>
                </a:lnTo>
                <a:lnTo>
                  <a:pt x="6394863" y="95003"/>
                </a:lnTo>
                <a:lnTo>
                  <a:pt x="6430489" y="53439"/>
                </a:lnTo>
                <a:lnTo>
                  <a:pt x="6507678" y="0"/>
                </a:lnTo>
                <a:lnTo>
                  <a:pt x="6578930" y="5938"/>
                </a:lnTo>
              </a:path>
            </a:pathLst>
          </a:custGeom>
          <a:noFill/>
          <a:ln w="3810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045551" y="2225742"/>
            <a:ext cx="6727972" cy="1974463"/>
          </a:xfrm>
          <a:custGeom>
            <a:avLst/>
            <a:gdLst>
              <a:gd name="connsiteX0" fmla="*/ 0 w 6567054"/>
              <a:gd name="connsiteY0" fmla="*/ 0 h 1549730"/>
              <a:gd name="connsiteX1" fmla="*/ 0 w 6567054"/>
              <a:gd name="connsiteY1" fmla="*/ 0 h 1549730"/>
              <a:gd name="connsiteX2" fmla="*/ 172192 w 6567054"/>
              <a:gd name="connsiteY2" fmla="*/ 142504 h 1549730"/>
              <a:gd name="connsiteX3" fmla="*/ 350322 w 6567054"/>
              <a:gd name="connsiteY3" fmla="*/ 213756 h 1549730"/>
              <a:gd name="connsiteX4" fmla="*/ 433449 w 6567054"/>
              <a:gd name="connsiteY4" fmla="*/ 225631 h 1549730"/>
              <a:gd name="connsiteX5" fmla="*/ 611579 w 6567054"/>
              <a:gd name="connsiteY5" fmla="*/ 350322 h 1549730"/>
              <a:gd name="connsiteX6" fmla="*/ 866898 w 6567054"/>
              <a:gd name="connsiteY6" fmla="*/ 427512 h 1549730"/>
              <a:gd name="connsiteX7" fmla="*/ 1175657 w 6567054"/>
              <a:gd name="connsiteY7" fmla="*/ 534390 h 1549730"/>
              <a:gd name="connsiteX8" fmla="*/ 1341911 w 6567054"/>
              <a:gd name="connsiteY8" fmla="*/ 581891 h 1549730"/>
              <a:gd name="connsiteX9" fmla="*/ 1419101 w 6567054"/>
              <a:gd name="connsiteY9" fmla="*/ 581891 h 1549730"/>
              <a:gd name="connsiteX10" fmla="*/ 1525979 w 6567054"/>
              <a:gd name="connsiteY10" fmla="*/ 647205 h 1549730"/>
              <a:gd name="connsiteX11" fmla="*/ 1603168 w 6567054"/>
              <a:gd name="connsiteY11" fmla="*/ 659081 h 1549730"/>
              <a:gd name="connsiteX12" fmla="*/ 1799111 w 6567054"/>
              <a:gd name="connsiteY12" fmla="*/ 765959 h 1549730"/>
              <a:gd name="connsiteX13" fmla="*/ 1923802 w 6567054"/>
              <a:gd name="connsiteY13" fmla="*/ 831273 h 1549730"/>
              <a:gd name="connsiteX14" fmla="*/ 2018805 w 6567054"/>
              <a:gd name="connsiteY14" fmla="*/ 819397 h 1549730"/>
              <a:gd name="connsiteX15" fmla="*/ 2173184 w 6567054"/>
              <a:gd name="connsiteY15" fmla="*/ 920338 h 1549730"/>
              <a:gd name="connsiteX16" fmla="*/ 2381002 w 6567054"/>
              <a:gd name="connsiteY16" fmla="*/ 938151 h 1549730"/>
              <a:gd name="connsiteX17" fmla="*/ 2458192 w 6567054"/>
              <a:gd name="connsiteY17" fmla="*/ 985652 h 1549730"/>
              <a:gd name="connsiteX18" fmla="*/ 2618509 w 6567054"/>
              <a:gd name="connsiteY18" fmla="*/ 1033153 h 1549730"/>
              <a:gd name="connsiteX19" fmla="*/ 2689761 w 6567054"/>
              <a:gd name="connsiteY19" fmla="*/ 1045029 h 1549730"/>
              <a:gd name="connsiteX20" fmla="*/ 2873828 w 6567054"/>
              <a:gd name="connsiteY20" fmla="*/ 1175657 h 1549730"/>
              <a:gd name="connsiteX21" fmla="*/ 3004457 w 6567054"/>
              <a:gd name="connsiteY21" fmla="*/ 1175657 h 1549730"/>
              <a:gd name="connsiteX22" fmla="*/ 3123210 w 6567054"/>
              <a:gd name="connsiteY22" fmla="*/ 1181595 h 1549730"/>
              <a:gd name="connsiteX23" fmla="*/ 3170711 w 6567054"/>
              <a:gd name="connsiteY23" fmla="*/ 1258784 h 1549730"/>
              <a:gd name="connsiteX24" fmla="*/ 3212275 w 6567054"/>
              <a:gd name="connsiteY24" fmla="*/ 1211283 h 1549730"/>
              <a:gd name="connsiteX25" fmla="*/ 3236026 w 6567054"/>
              <a:gd name="connsiteY25" fmla="*/ 1270660 h 1549730"/>
              <a:gd name="connsiteX26" fmla="*/ 3342903 w 6567054"/>
              <a:gd name="connsiteY26" fmla="*/ 1383475 h 1549730"/>
              <a:gd name="connsiteX27" fmla="*/ 3378529 w 6567054"/>
              <a:gd name="connsiteY27" fmla="*/ 1335974 h 1549730"/>
              <a:gd name="connsiteX28" fmla="*/ 3420093 w 6567054"/>
              <a:gd name="connsiteY28" fmla="*/ 1371600 h 1549730"/>
              <a:gd name="connsiteX29" fmla="*/ 3473532 w 6567054"/>
              <a:gd name="connsiteY29" fmla="*/ 1318161 h 1549730"/>
              <a:gd name="connsiteX30" fmla="*/ 3562597 w 6567054"/>
              <a:gd name="connsiteY30" fmla="*/ 1389413 h 1549730"/>
              <a:gd name="connsiteX31" fmla="*/ 3657600 w 6567054"/>
              <a:gd name="connsiteY31" fmla="*/ 1276597 h 1549730"/>
              <a:gd name="connsiteX32" fmla="*/ 3711039 w 6567054"/>
              <a:gd name="connsiteY32" fmla="*/ 1353787 h 1549730"/>
              <a:gd name="connsiteX33" fmla="*/ 3758540 w 6567054"/>
              <a:gd name="connsiteY33" fmla="*/ 1359725 h 1549730"/>
              <a:gd name="connsiteX34" fmla="*/ 3835729 w 6567054"/>
              <a:gd name="connsiteY34" fmla="*/ 1442852 h 1549730"/>
              <a:gd name="connsiteX35" fmla="*/ 3948545 w 6567054"/>
              <a:gd name="connsiteY35" fmla="*/ 1436914 h 1549730"/>
              <a:gd name="connsiteX36" fmla="*/ 4025735 w 6567054"/>
              <a:gd name="connsiteY36" fmla="*/ 1330036 h 1549730"/>
              <a:gd name="connsiteX37" fmla="*/ 4043548 w 6567054"/>
              <a:gd name="connsiteY37" fmla="*/ 1472540 h 1549730"/>
              <a:gd name="connsiteX38" fmla="*/ 4061361 w 6567054"/>
              <a:gd name="connsiteY38" fmla="*/ 1549730 h 1549730"/>
              <a:gd name="connsiteX39" fmla="*/ 4096987 w 6567054"/>
              <a:gd name="connsiteY39" fmla="*/ 1425039 h 1549730"/>
              <a:gd name="connsiteX40" fmla="*/ 4132613 w 6567054"/>
              <a:gd name="connsiteY40" fmla="*/ 1490353 h 1549730"/>
              <a:gd name="connsiteX41" fmla="*/ 4174176 w 6567054"/>
              <a:gd name="connsiteY41" fmla="*/ 1466603 h 1549730"/>
              <a:gd name="connsiteX42" fmla="*/ 4245428 w 6567054"/>
              <a:gd name="connsiteY42" fmla="*/ 1347849 h 1549730"/>
              <a:gd name="connsiteX43" fmla="*/ 4298867 w 6567054"/>
              <a:gd name="connsiteY43" fmla="*/ 1288473 h 1549730"/>
              <a:gd name="connsiteX44" fmla="*/ 4364181 w 6567054"/>
              <a:gd name="connsiteY44" fmla="*/ 1074717 h 1549730"/>
              <a:gd name="connsiteX45" fmla="*/ 4423558 w 6567054"/>
              <a:gd name="connsiteY45" fmla="*/ 1211283 h 1549730"/>
              <a:gd name="connsiteX46" fmla="*/ 4476997 w 6567054"/>
              <a:gd name="connsiteY46" fmla="*/ 1199408 h 1549730"/>
              <a:gd name="connsiteX47" fmla="*/ 4512623 w 6567054"/>
              <a:gd name="connsiteY47" fmla="*/ 1312223 h 1549730"/>
              <a:gd name="connsiteX48" fmla="*/ 4572000 w 6567054"/>
              <a:gd name="connsiteY48" fmla="*/ 1312223 h 1549730"/>
              <a:gd name="connsiteX49" fmla="*/ 4619501 w 6567054"/>
              <a:gd name="connsiteY49" fmla="*/ 1347849 h 1549730"/>
              <a:gd name="connsiteX50" fmla="*/ 4684815 w 6567054"/>
              <a:gd name="connsiteY50" fmla="*/ 1199408 h 1549730"/>
              <a:gd name="connsiteX51" fmla="*/ 4732316 w 6567054"/>
              <a:gd name="connsiteY51" fmla="*/ 1199408 h 1549730"/>
              <a:gd name="connsiteX52" fmla="*/ 4773880 w 6567054"/>
              <a:gd name="connsiteY52" fmla="*/ 997527 h 1549730"/>
              <a:gd name="connsiteX53" fmla="*/ 4785755 w 6567054"/>
              <a:gd name="connsiteY53" fmla="*/ 979714 h 1549730"/>
              <a:gd name="connsiteX54" fmla="*/ 4857007 w 6567054"/>
              <a:gd name="connsiteY54" fmla="*/ 1128156 h 1549730"/>
              <a:gd name="connsiteX55" fmla="*/ 4904509 w 6567054"/>
              <a:gd name="connsiteY55" fmla="*/ 1045029 h 1549730"/>
              <a:gd name="connsiteX56" fmla="*/ 4993574 w 6567054"/>
              <a:gd name="connsiteY56" fmla="*/ 1039091 h 1549730"/>
              <a:gd name="connsiteX57" fmla="*/ 5076701 w 6567054"/>
              <a:gd name="connsiteY57" fmla="*/ 914400 h 1549730"/>
              <a:gd name="connsiteX58" fmla="*/ 5112327 w 6567054"/>
              <a:gd name="connsiteY58" fmla="*/ 991590 h 1549730"/>
              <a:gd name="connsiteX59" fmla="*/ 5201392 w 6567054"/>
              <a:gd name="connsiteY59" fmla="*/ 843148 h 1549730"/>
              <a:gd name="connsiteX60" fmla="*/ 5260768 w 6567054"/>
              <a:gd name="connsiteY60" fmla="*/ 866899 h 1549730"/>
              <a:gd name="connsiteX61" fmla="*/ 5332020 w 6567054"/>
              <a:gd name="connsiteY61" fmla="*/ 783771 h 1549730"/>
              <a:gd name="connsiteX62" fmla="*/ 5355771 w 6567054"/>
              <a:gd name="connsiteY62" fmla="*/ 789709 h 1549730"/>
              <a:gd name="connsiteX63" fmla="*/ 5379522 w 6567054"/>
              <a:gd name="connsiteY63" fmla="*/ 961901 h 1549730"/>
              <a:gd name="connsiteX64" fmla="*/ 5432961 w 6567054"/>
              <a:gd name="connsiteY64" fmla="*/ 866899 h 1549730"/>
              <a:gd name="connsiteX65" fmla="*/ 5456711 w 6567054"/>
              <a:gd name="connsiteY65" fmla="*/ 920338 h 1549730"/>
              <a:gd name="connsiteX66" fmla="*/ 5510150 w 6567054"/>
              <a:gd name="connsiteY66" fmla="*/ 813460 h 1549730"/>
              <a:gd name="connsiteX67" fmla="*/ 5510150 w 6567054"/>
              <a:gd name="connsiteY67" fmla="*/ 813460 h 1549730"/>
              <a:gd name="connsiteX68" fmla="*/ 5593277 w 6567054"/>
              <a:gd name="connsiteY68" fmla="*/ 950026 h 1549730"/>
              <a:gd name="connsiteX69" fmla="*/ 5634841 w 6567054"/>
              <a:gd name="connsiteY69" fmla="*/ 926275 h 1549730"/>
              <a:gd name="connsiteX70" fmla="*/ 5670467 w 6567054"/>
              <a:gd name="connsiteY70" fmla="*/ 926275 h 1549730"/>
              <a:gd name="connsiteX71" fmla="*/ 5694218 w 6567054"/>
              <a:gd name="connsiteY71" fmla="*/ 1015340 h 1549730"/>
              <a:gd name="connsiteX72" fmla="*/ 5729844 w 6567054"/>
              <a:gd name="connsiteY72" fmla="*/ 950026 h 1549730"/>
              <a:gd name="connsiteX73" fmla="*/ 5836722 w 6567054"/>
              <a:gd name="connsiteY73" fmla="*/ 955964 h 1549730"/>
              <a:gd name="connsiteX74" fmla="*/ 5872348 w 6567054"/>
              <a:gd name="connsiteY74" fmla="*/ 1056904 h 1549730"/>
              <a:gd name="connsiteX75" fmla="*/ 5872348 w 6567054"/>
              <a:gd name="connsiteY75" fmla="*/ 1056904 h 1549730"/>
              <a:gd name="connsiteX76" fmla="*/ 5925787 w 6567054"/>
              <a:gd name="connsiteY76" fmla="*/ 1027216 h 1549730"/>
              <a:gd name="connsiteX77" fmla="*/ 6008914 w 6567054"/>
              <a:gd name="connsiteY77" fmla="*/ 1140031 h 1549730"/>
              <a:gd name="connsiteX78" fmla="*/ 6056415 w 6567054"/>
              <a:gd name="connsiteY78" fmla="*/ 1104405 h 1549730"/>
              <a:gd name="connsiteX79" fmla="*/ 6080166 w 6567054"/>
              <a:gd name="connsiteY79" fmla="*/ 1145969 h 1549730"/>
              <a:gd name="connsiteX80" fmla="*/ 6127667 w 6567054"/>
              <a:gd name="connsiteY80" fmla="*/ 1116281 h 1549730"/>
              <a:gd name="connsiteX81" fmla="*/ 6169231 w 6567054"/>
              <a:gd name="connsiteY81" fmla="*/ 1116281 h 1549730"/>
              <a:gd name="connsiteX82" fmla="*/ 6216732 w 6567054"/>
              <a:gd name="connsiteY82" fmla="*/ 1187533 h 1549730"/>
              <a:gd name="connsiteX83" fmla="*/ 6282046 w 6567054"/>
              <a:gd name="connsiteY83" fmla="*/ 1110343 h 1549730"/>
              <a:gd name="connsiteX84" fmla="*/ 6293922 w 6567054"/>
              <a:gd name="connsiteY84" fmla="*/ 1110343 h 1549730"/>
              <a:gd name="connsiteX85" fmla="*/ 6347361 w 6567054"/>
              <a:gd name="connsiteY85" fmla="*/ 1163782 h 1549730"/>
              <a:gd name="connsiteX86" fmla="*/ 6400800 w 6567054"/>
              <a:gd name="connsiteY86" fmla="*/ 1128156 h 1549730"/>
              <a:gd name="connsiteX87" fmla="*/ 6460176 w 6567054"/>
              <a:gd name="connsiteY87" fmla="*/ 1145969 h 1549730"/>
              <a:gd name="connsiteX88" fmla="*/ 6507677 w 6567054"/>
              <a:gd name="connsiteY88" fmla="*/ 1193470 h 1549730"/>
              <a:gd name="connsiteX89" fmla="*/ 6567054 w 6567054"/>
              <a:gd name="connsiteY89" fmla="*/ 1169720 h 1549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6567054" h="1549730">
                <a:moveTo>
                  <a:pt x="0" y="0"/>
                </a:moveTo>
                <a:lnTo>
                  <a:pt x="0" y="0"/>
                </a:lnTo>
                <a:lnTo>
                  <a:pt x="172192" y="142504"/>
                </a:lnTo>
                <a:lnTo>
                  <a:pt x="350322" y="213756"/>
                </a:lnTo>
                <a:lnTo>
                  <a:pt x="433449" y="225631"/>
                </a:lnTo>
                <a:lnTo>
                  <a:pt x="611579" y="350322"/>
                </a:lnTo>
                <a:lnTo>
                  <a:pt x="866898" y="427512"/>
                </a:lnTo>
                <a:lnTo>
                  <a:pt x="1175657" y="534390"/>
                </a:lnTo>
                <a:lnTo>
                  <a:pt x="1341911" y="581891"/>
                </a:lnTo>
                <a:lnTo>
                  <a:pt x="1419101" y="581891"/>
                </a:lnTo>
                <a:lnTo>
                  <a:pt x="1525979" y="647205"/>
                </a:lnTo>
                <a:lnTo>
                  <a:pt x="1603168" y="659081"/>
                </a:lnTo>
                <a:lnTo>
                  <a:pt x="1799111" y="765959"/>
                </a:lnTo>
                <a:lnTo>
                  <a:pt x="1923802" y="831273"/>
                </a:lnTo>
                <a:lnTo>
                  <a:pt x="2018805" y="819397"/>
                </a:lnTo>
                <a:lnTo>
                  <a:pt x="2173184" y="920338"/>
                </a:lnTo>
                <a:lnTo>
                  <a:pt x="2381002" y="938151"/>
                </a:lnTo>
                <a:lnTo>
                  <a:pt x="2458192" y="985652"/>
                </a:lnTo>
                <a:lnTo>
                  <a:pt x="2618509" y="1033153"/>
                </a:lnTo>
                <a:lnTo>
                  <a:pt x="2689761" y="1045029"/>
                </a:lnTo>
                <a:lnTo>
                  <a:pt x="2873828" y="1175657"/>
                </a:lnTo>
                <a:lnTo>
                  <a:pt x="3004457" y="1175657"/>
                </a:lnTo>
                <a:lnTo>
                  <a:pt x="3123210" y="1181595"/>
                </a:lnTo>
                <a:lnTo>
                  <a:pt x="3170711" y="1258784"/>
                </a:lnTo>
                <a:lnTo>
                  <a:pt x="3212275" y="1211283"/>
                </a:lnTo>
                <a:lnTo>
                  <a:pt x="3236026" y="1270660"/>
                </a:lnTo>
                <a:lnTo>
                  <a:pt x="3342903" y="1383475"/>
                </a:lnTo>
                <a:lnTo>
                  <a:pt x="3378529" y="1335974"/>
                </a:lnTo>
                <a:lnTo>
                  <a:pt x="3420093" y="1371600"/>
                </a:lnTo>
                <a:lnTo>
                  <a:pt x="3473532" y="1318161"/>
                </a:lnTo>
                <a:lnTo>
                  <a:pt x="3562597" y="1389413"/>
                </a:lnTo>
                <a:lnTo>
                  <a:pt x="3657600" y="1276597"/>
                </a:lnTo>
                <a:lnTo>
                  <a:pt x="3711039" y="1353787"/>
                </a:lnTo>
                <a:lnTo>
                  <a:pt x="3758540" y="1359725"/>
                </a:lnTo>
                <a:lnTo>
                  <a:pt x="3835729" y="1442852"/>
                </a:lnTo>
                <a:lnTo>
                  <a:pt x="3948545" y="1436914"/>
                </a:lnTo>
                <a:lnTo>
                  <a:pt x="4025735" y="1330036"/>
                </a:lnTo>
                <a:lnTo>
                  <a:pt x="4043548" y="1472540"/>
                </a:lnTo>
                <a:lnTo>
                  <a:pt x="4061361" y="1549730"/>
                </a:lnTo>
                <a:lnTo>
                  <a:pt x="4096987" y="1425039"/>
                </a:lnTo>
                <a:lnTo>
                  <a:pt x="4132613" y="1490353"/>
                </a:lnTo>
                <a:lnTo>
                  <a:pt x="4174176" y="1466603"/>
                </a:lnTo>
                <a:lnTo>
                  <a:pt x="4245428" y="1347849"/>
                </a:lnTo>
                <a:lnTo>
                  <a:pt x="4298867" y="1288473"/>
                </a:lnTo>
                <a:lnTo>
                  <a:pt x="4364181" y="1074717"/>
                </a:lnTo>
                <a:lnTo>
                  <a:pt x="4423558" y="1211283"/>
                </a:lnTo>
                <a:lnTo>
                  <a:pt x="4476997" y="1199408"/>
                </a:lnTo>
                <a:lnTo>
                  <a:pt x="4512623" y="1312223"/>
                </a:lnTo>
                <a:lnTo>
                  <a:pt x="4572000" y="1312223"/>
                </a:lnTo>
                <a:lnTo>
                  <a:pt x="4619501" y="1347849"/>
                </a:lnTo>
                <a:lnTo>
                  <a:pt x="4684815" y="1199408"/>
                </a:lnTo>
                <a:lnTo>
                  <a:pt x="4732316" y="1199408"/>
                </a:lnTo>
                <a:lnTo>
                  <a:pt x="4773880" y="997527"/>
                </a:lnTo>
                <a:lnTo>
                  <a:pt x="4785755" y="979714"/>
                </a:lnTo>
                <a:lnTo>
                  <a:pt x="4857007" y="1128156"/>
                </a:lnTo>
                <a:lnTo>
                  <a:pt x="4904509" y="1045029"/>
                </a:lnTo>
                <a:lnTo>
                  <a:pt x="4993574" y="1039091"/>
                </a:lnTo>
                <a:lnTo>
                  <a:pt x="5076701" y="914400"/>
                </a:lnTo>
                <a:lnTo>
                  <a:pt x="5112327" y="991590"/>
                </a:lnTo>
                <a:lnTo>
                  <a:pt x="5201392" y="843148"/>
                </a:lnTo>
                <a:lnTo>
                  <a:pt x="5260768" y="866899"/>
                </a:lnTo>
                <a:lnTo>
                  <a:pt x="5332020" y="783771"/>
                </a:lnTo>
                <a:lnTo>
                  <a:pt x="5355771" y="789709"/>
                </a:lnTo>
                <a:lnTo>
                  <a:pt x="5379522" y="961901"/>
                </a:lnTo>
                <a:lnTo>
                  <a:pt x="5432961" y="866899"/>
                </a:lnTo>
                <a:lnTo>
                  <a:pt x="5456711" y="920338"/>
                </a:lnTo>
                <a:lnTo>
                  <a:pt x="5510150" y="813460"/>
                </a:lnTo>
                <a:lnTo>
                  <a:pt x="5510150" y="813460"/>
                </a:lnTo>
                <a:lnTo>
                  <a:pt x="5593277" y="950026"/>
                </a:lnTo>
                <a:lnTo>
                  <a:pt x="5634841" y="926275"/>
                </a:lnTo>
                <a:lnTo>
                  <a:pt x="5670467" y="926275"/>
                </a:lnTo>
                <a:lnTo>
                  <a:pt x="5694218" y="1015340"/>
                </a:lnTo>
                <a:lnTo>
                  <a:pt x="5729844" y="950026"/>
                </a:lnTo>
                <a:lnTo>
                  <a:pt x="5836722" y="955964"/>
                </a:lnTo>
                <a:lnTo>
                  <a:pt x="5872348" y="1056904"/>
                </a:lnTo>
                <a:lnTo>
                  <a:pt x="5872348" y="1056904"/>
                </a:lnTo>
                <a:lnTo>
                  <a:pt x="5925787" y="1027216"/>
                </a:lnTo>
                <a:lnTo>
                  <a:pt x="6008914" y="1140031"/>
                </a:lnTo>
                <a:lnTo>
                  <a:pt x="6056415" y="1104405"/>
                </a:lnTo>
                <a:lnTo>
                  <a:pt x="6080166" y="1145969"/>
                </a:lnTo>
                <a:lnTo>
                  <a:pt x="6127667" y="1116281"/>
                </a:lnTo>
                <a:lnTo>
                  <a:pt x="6169231" y="1116281"/>
                </a:lnTo>
                <a:lnTo>
                  <a:pt x="6216732" y="1187533"/>
                </a:lnTo>
                <a:lnTo>
                  <a:pt x="6282046" y="1110343"/>
                </a:lnTo>
                <a:lnTo>
                  <a:pt x="6293922" y="1110343"/>
                </a:lnTo>
                <a:lnTo>
                  <a:pt x="6347361" y="1163782"/>
                </a:lnTo>
                <a:lnTo>
                  <a:pt x="6400800" y="1128156"/>
                </a:lnTo>
                <a:lnTo>
                  <a:pt x="6460176" y="1145969"/>
                </a:lnTo>
                <a:lnTo>
                  <a:pt x="6507677" y="1193470"/>
                </a:lnTo>
                <a:lnTo>
                  <a:pt x="6567054" y="1169720"/>
                </a:lnTo>
              </a:path>
            </a:pathLst>
          </a:custGeom>
          <a:noFill/>
          <a:ln w="38100" cap="rnd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046351" y="2066878"/>
            <a:ext cx="6752305" cy="1747513"/>
          </a:xfrm>
          <a:custGeom>
            <a:avLst/>
            <a:gdLst>
              <a:gd name="connsiteX0" fmla="*/ 0 w 6590805"/>
              <a:gd name="connsiteY0" fmla="*/ 154379 h 1371600"/>
              <a:gd name="connsiteX1" fmla="*/ 166254 w 6590805"/>
              <a:gd name="connsiteY1" fmla="*/ 178130 h 1371600"/>
              <a:gd name="connsiteX2" fmla="*/ 231568 w 6590805"/>
              <a:gd name="connsiteY2" fmla="*/ 219694 h 1371600"/>
              <a:gd name="connsiteX3" fmla="*/ 320633 w 6590805"/>
              <a:gd name="connsiteY3" fmla="*/ 237507 h 1371600"/>
              <a:gd name="connsiteX4" fmla="*/ 433449 w 6590805"/>
              <a:gd name="connsiteY4" fmla="*/ 279070 h 1371600"/>
              <a:gd name="connsiteX5" fmla="*/ 498763 w 6590805"/>
              <a:gd name="connsiteY5" fmla="*/ 279070 h 1371600"/>
              <a:gd name="connsiteX6" fmla="*/ 736270 w 6590805"/>
              <a:gd name="connsiteY6" fmla="*/ 385948 h 1371600"/>
              <a:gd name="connsiteX7" fmla="*/ 890649 w 6590805"/>
              <a:gd name="connsiteY7" fmla="*/ 463138 h 1371600"/>
              <a:gd name="connsiteX8" fmla="*/ 1027215 w 6590805"/>
              <a:gd name="connsiteY8" fmla="*/ 480951 h 1371600"/>
              <a:gd name="connsiteX9" fmla="*/ 1134093 w 6590805"/>
              <a:gd name="connsiteY9" fmla="*/ 528452 h 1371600"/>
              <a:gd name="connsiteX10" fmla="*/ 1401288 w 6590805"/>
              <a:gd name="connsiteY10" fmla="*/ 605642 h 1371600"/>
              <a:gd name="connsiteX11" fmla="*/ 1680358 w 6590805"/>
              <a:gd name="connsiteY11" fmla="*/ 670956 h 1371600"/>
              <a:gd name="connsiteX12" fmla="*/ 1793174 w 6590805"/>
              <a:gd name="connsiteY12" fmla="*/ 754083 h 1371600"/>
              <a:gd name="connsiteX13" fmla="*/ 1941615 w 6590805"/>
              <a:gd name="connsiteY13" fmla="*/ 777834 h 1371600"/>
              <a:gd name="connsiteX14" fmla="*/ 2137558 w 6590805"/>
              <a:gd name="connsiteY14" fmla="*/ 760021 h 1371600"/>
              <a:gd name="connsiteX15" fmla="*/ 2226623 w 6590805"/>
              <a:gd name="connsiteY15" fmla="*/ 748146 h 1371600"/>
              <a:gd name="connsiteX16" fmla="*/ 2274124 w 6590805"/>
              <a:gd name="connsiteY16" fmla="*/ 754083 h 1371600"/>
              <a:gd name="connsiteX17" fmla="*/ 2565070 w 6590805"/>
              <a:gd name="connsiteY17" fmla="*/ 896587 h 1371600"/>
              <a:gd name="connsiteX18" fmla="*/ 2612571 w 6590805"/>
              <a:gd name="connsiteY18" fmla="*/ 938151 h 1371600"/>
              <a:gd name="connsiteX19" fmla="*/ 2725387 w 6590805"/>
              <a:gd name="connsiteY19" fmla="*/ 973777 h 1371600"/>
              <a:gd name="connsiteX20" fmla="*/ 2784763 w 6590805"/>
              <a:gd name="connsiteY20" fmla="*/ 1021278 h 1371600"/>
              <a:gd name="connsiteX21" fmla="*/ 2939142 w 6590805"/>
              <a:gd name="connsiteY21" fmla="*/ 1009403 h 1371600"/>
              <a:gd name="connsiteX22" fmla="*/ 3040083 w 6590805"/>
              <a:gd name="connsiteY22" fmla="*/ 1015340 h 1371600"/>
              <a:gd name="connsiteX23" fmla="*/ 3129148 w 6590805"/>
              <a:gd name="connsiteY23" fmla="*/ 967839 h 1371600"/>
              <a:gd name="connsiteX24" fmla="*/ 3146961 w 6590805"/>
              <a:gd name="connsiteY24" fmla="*/ 1015340 h 1371600"/>
              <a:gd name="connsiteX25" fmla="*/ 3146961 w 6590805"/>
              <a:gd name="connsiteY25" fmla="*/ 1015340 h 1371600"/>
              <a:gd name="connsiteX26" fmla="*/ 3194462 w 6590805"/>
              <a:gd name="connsiteY26" fmla="*/ 1056904 h 1371600"/>
              <a:gd name="connsiteX27" fmla="*/ 3236026 w 6590805"/>
              <a:gd name="connsiteY27" fmla="*/ 1021278 h 1371600"/>
              <a:gd name="connsiteX28" fmla="*/ 3331028 w 6590805"/>
              <a:gd name="connsiteY28" fmla="*/ 1128156 h 1371600"/>
              <a:gd name="connsiteX29" fmla="*/ 3354779 w 6590805"/>
              <a:gd name="connsiteY29" fmla="*/ 1187533 h 1371600"/>
              <a:gd name="connsiteX30" fmla="*/ 3402280 w 6590805"/>
              <a:gd name="connsiteY30" fmla="*/ 1145969 h 1371600"/>
              <a:gd name="connsiteX31" fmla="*/ 3426031 w 6590805"/>
              <a:gd name="connsiteY31" fmla="*/ 1199408 h 1371600"/>
              <a:gd name="connsiteX32" fmla="*/ 3485407 w 6590805"/>
              <a:gd name="connsiteY32" fmla="*/ 1134094 h 1371600"/>
              <a:gd name="connsiteX33" fmla="*/ 3580410 w 6590805"/>
              <a:gd name="connsiteY33" fmla="*/ 1229096 h 1371600"/>
              <a:gd name="connsiteX34" fmla="*/ 3645724 w 6590805"/>
              <a:gd name="connsiteY34" fmla="*/ 1104405 h 1371600"/>
              <a:gd name="connsiteX35" fmla="*/ 3663537 w 6590805"/>
              <a:gd name="connsiteY35" fmla="*/ 1080655 h 1371600"/>
              <a:gd name="connsiteX36" fmla="*/ 3758540 w 6590805"/>
              <a:gd name="connsiteY36" fmla="*/ 1163782 h 1371600"/>
              <a:gd name="connsiteX37" fmla="*/ 3823854 w 6590805"/>
              <a:gd name="connsiteY37" fmla="*/ 1193470 h 1371600"/>
              <a:gd name="connsiteX38" fmla="*/ 3847605 w 6590805"/>
              <a:gd name="connsiteY38" fmla="*/ 1229096 h 1371600"/>
              <a:gd name="connsiteX39" fmla="*/ 3948545 w 6590805"/>
              <a:gd name="connsiteY39" fmla="*/ 1288473 h 1371600"/>
              <a:gd name="connsiteX40" fmla="*/ 4037610 w 6590805"/>
              <a:gd name="connsiteY40" fmla="*/ 1163782 h 1371600"/>
              <a:gd name="connsiteX41" fmla="*/ 4073236 w 6590805"/>
              <a:gd name="connsiteY41" fmla="*/ 1371600 h 1371600"/>
              <a:gd name="connsiteX42" fmla="*/ 4120737 w 6590805"/>
              <a:gd name="connsiteY42" fmla="*/ 1240972 h 1371600"/>
              <a:gd name="connsiteX43" fmla="*/ 4180114 w 6590805"/>
              <a:gd name="connsiteY43" fmla="*/ 1318161 h 1371600"/>
              <a:gd name="connsiteX44" fmla="*/ 4275116 w 6590805"/>
              <a:gd name="connsiteY44" fmla="*/ 1110343 h 1371600"/>
              <a:gd name="connsiteX45" fmla="*/ 4322618 w 6590805"/>
              <a:gd name="connsiteY45" fmla="*/ 1050966 h 1371600"/>
              <a:gd name="connsiteX46" fmla="*/ 4387932 w 6590805"/>
              <a:gd name="connsiteY46" fmla="*/ 866899 h 1371600"/>
              <a:gd name="connsiteX47" fmla="*/ 4405745 w 6590805"/>
              <a:gd name="connsiteY47" fmla="*/ 807522 h 1371600"/>
              <a:gd name="connsiteX48" fmla="*/ 4447309 w 6590805"/>
              <a:gd name="connsiteY48" fmla="*/ 944088 h 1371600"/>
              <a:gd name="connsiteX49" fmla="*/ 4500748 w 6590805"/>
              <a:gd name="connsiteY49" fmla="*/ 967839 h 1371600"/>
              <a:gd name="connsiteX50" fmla="*/ 4542311 w 6590805"/>
              <a:gd name="connsiteY50" fmla="*/ 1074717 h 1371600"/>
              <a:gd name="connsiteX51" fmla="*/ 4572000 w 6590805"/>
              <a:gd name="connsiteY51" fmla="*/ 1068779 h 1371600"/>
              <a:gd name="connsiteX52" fmla="*/ 4601688 w 6590805"/>
              <a:gd name="connsiteY52" fmla="*/ 1027216 h 1371600"/>
              <a:gd name="connsiteX53" fmla="*/ 4649189 w 6590805"/>
              <a:gd name="connsiteY53" fmla="*/ 1045029 h 1371600"/>
              <a:gd name="connsiteX54" fmla="*/ 4726379 w 6590805"/>
              <a:gd name="connsiteY54" fmla="*/ 914400 h 1371600"/>
              <a:gd name="connsiteX55" fmla="*/ 4750129 w 6590805"/>
              <a:gd name="connsiteY55" fmla="*/ 890650 h 1371600"/>
              <a:gd name="connsiteX56" fmla="*/ 4791693 w 6590805"/>
              <a:gd name="connsiteY56" fmla="*/ 730333 h 1371600"/>
              <a:gd name="connsiteX57" fmla="*/ 4815444 w 6590805"/>
              <a:gd name="connsiteY57" fmla="*/ 665018 h 1371600"/>
              <a:gd name="connsiteX58" fmla="*/ 4880758 w 6590805"/>
              <a:gd name="connsiteY58" fmla="*/ 771896 h 1371600"/>
              <a:gd name="connsiteX59" fmla="*/ 4928259 w 6590805"/>
              <a:gd name="connsiteY59" fmla="*/ 694707 h 1371600"/>
              <a:gd name="connsiteX60" fmla="*/ 4993574 w 6590805"/>
              <a:gd name="connsiteY60" fmla="*/ 676894 h 1371600"/>
              <a:gd name="connsiteX61" fmla="*/ 5035137 w 6590805"/>
              <a:gd name="connsiteY61" fmla="*/ 617517 h 1371600"/>
              <a:gd name="connsiteX62" fmla="*/ 5088576 w 6590805"/>
              <a:gd name="connsiteY62" fmla="*/ 510639 h 1371600"/>
              <a:gd name="connsiteX63" fmla="*/ 5136077 w 6590805"/>
              <a:gd name="connsiteY63" fmla="*/ 558140 h 1371600"/>
              <a:gd name="connsiteX64" fmla="*/ 5219205 w 6590805"/>
              <a:gd name="connsiteY64" fmla="*/ 374073 h 1371600"/>
              <a:gd name="connsiteX65" fmla="*/ 5272644 w 6590805"/>
              <a:gd name="connsiteY65" fmla="*/ 350322 h 1371600"/>
              <a:gd name="connsiteX66" fmla="*/ 5355771 w 6590805"/>
              <a:gd name="connsiteY66" fmla="*/ 261257 h 1371600"/>
              <a:gd name="connsiteX67" fmla="*/ 5355771 w 6590805"/>
              <a:gd name="connsiteY67" fmla="*/ 261257 h 1371600"/>
              <a:gd name="connsiteX68" fmla="*/ 5415148 w 6590805"/>
              <a:gd name="connsiteY68" fmla="*/ 445325 h 1371600"/>
              <a:gd name="connsiteX69" fmla="*/ 5444836 w 6590805"/>
              <a:gd name="connsiteY69" fmla="*/ 332509 h 1371600"/>
              <a:gd name="connsiteX70" fmla="*/ 5480462 w 6590805"/>
              <a:gd name="connsiteY70" fmla="*/ 397824 h 1371600"/>
              <a:gd name="connsiteX71" fmla="*/ 5522026 w 6590805"/>
              <a:gd name="connsiteY71" fmla="*/ 267195 h 1371600"/>
              <a:gd name="connsiteX72" fmla="*/ 5605153 w 6590805"/>
              <a:gd name="connsiteY72" fmla="*/ 314696 h 1371600"/>
              <a:gd name="connsiteX73" fmla="*/ 5670467 w 6590805"/>
              <a:gd name="connsiteY73" fmla="*/ 273133 h 1371600"/>
              <a:gd name="connsiteX74" fmla="*/ 5706093 w 6590805"/>
              <a:gd name="connsiteY74" fmla="*/ 374073 h 1371600"/>
              <a:gd name="connsiteX75" fmla="*/ 5818909 w 6590805"/>
              <a:gd name="connsiteY75" fmla="*/ 207818 h 1371600"/>
              <a:gd name="connsiteX76" fmla="*/ 5872348 w 6590805"/>
              <a:gd name="connsiteY76" fmla="*/ 231569 h 1371600"/>
              <a:gd name="connsiteX77" fmla="*/ 5949537 w 6590805"/>
              <a:gd name="connsiteY77" fmla="*/ 190005 h 1371600"/>
              <a:gd name="connsiteX78" fmla="*/ 5997039 w 6590805"/>
              <a:gd name="connsiteY78" fmla="*/ 255320 h 1371600"/>
              <a:gd name="connsiteX79" fmla="*/ 6068290 w 6590805"/>
              <a:gd name="connsiteY79" fmla="*/ 172192 h 1371600"/>
              <a:gd name="connsiteX80" fmla="*/ 6068290 w 6590805"/>
              <a:gd name="connsiteY80" fmla="*/ 172192 h 1371600"/>
              <a:gd name="connsiteX81" fmla="*/ 6163293 w 6590805"/>
              <a:gd name="connsiteY81" fmla="*/ 154379 h 1371600"/>
              <a:gd name="connsiteX82" fmla="*/ 6234545 w 6590805"/>
              <a:gd name="connsiteY82" fmla="*/ 219694 h 1371600"/>
              <a:gd name="connsiteX83" fmla="*/ 6329548 w 6590805"/>
              <a:gd name="connsiteY83" fmla="*/ 77190 h 1371600"/>
              <a:gd name="connsiteX84" fmla="*/ 6377049 w 6590805"/>
              <a:gd name="connsiteY84" fmla="*/ 124691 h 1371600"/>
              <a:gd name="connsiteX85" fmla="*/ 6424550 w 6590805"/>
              <a:gd name="connsiteY85" fmla="*/ 29688 h 1371600"/>
              <a:gd name="connsiteX86" fmla="*/ 6448301 w 6590805"/>
              <a:gd name="connsiteY86" fmla="*/ 59377 h 1371600"/>
              <a:gd name="connsiteX87" fmla="*/ 6483927 w 6590805"/>
              <a:gd name="connsiteY87" fmla="*/ 0 h 1371600"/>
              <a:gd name="connsiteX88" fmla="*/ 6525490 w 6590805"/>
              <a:gd name="connsiteY88" fmla="*/ 41564 h 1371600"/>
              <a:gd name="connsiteX89" fmla="*/ 6590805 w 6590805"/>
              <a:gd name="connsiteY89" fmla="*/ 41564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6590805" h="1371600">
                <a:moveTo>
                  <a:pt x="0" y="154379"/>
                </a:moveTo>
                <a:lnTo>
                  <a:pt x="166254" y="178130"/>
                </a:lnTo>
                <a:lnTo>
                  <a:pt x="231568" y="219694"/>
                </a:lnTo>
                <a:lnTo>
                  <a:pt x="320633" y="237507"/>
                </a:lnTo>
                <a:lnTo>
                  <a:pt x="433449" y="279070"/>
                </a:lnTo>
                <a:lnTo>
                  <a:pt x="498763" y="279070"/>
                </a:lnTo>
                <a:lnTo>
                  <a:pt x="736270" y="385948"/>
                </a:lnTo>
                <a:lnTo>
                  <a:pt x="890649" y="463138"/>
                </a:lnTo>
                <a:lnTo>
                  <a:pt x="1027215" y="480951"/>
                </a:lnTo>
                <a:lnTo>
                  <a:pt x="1134093" y="528452"/>
                </a:lnTo>
                <a:lnTo>
                  <a:pt x="1401288" y="605642"/>
                </a:lnTo>
                <a:lnTo>
                  <a:pt x="1680358" y="670956"/>
                </a:lnTo>
                <a:lnTo>
                  <a:pt x="1793174" y="754083"/>
                </a:lnTo>
                <a:lnTo>
                  <a:pt x="1941615" y="777834"/>
                </a:lnTo>
                <a:lnTo>
                  <a:pt x="2137558" y="760021"/>
                </a:lnTo>
                <a:lnTo>
                  <a:pt x="2226623" y="748146"/>
                </a:lnTo>
                <a:lnTo>
                  <a:pt x="2274124" y="754083"/>
                </a:lnTo>
                <a:lnTo>
                  <a:pt x="2565070" y="896587"/>
                </a:lnTo>
                <a:lnTo>
                  <a:pt x="2612571" y="938151"/>
                </a:lnTo>
                <a:lnTo>
                  <a:pt x="2725387" y="973777"/>
                </a:lnTo>
                <a:lnTo>
                  <a:pt x="2784763" y="1021278"/>
                </a:lnTo>
                <a:lnTo>
                  <a:pt x="2939142" y="1009403"/>
                </a:lnTo>
                <a:lnTo>
                  <a:pt x="3040083" y="1015340"/>
                </a:lnTo>
                <a:lnTo>
                  <a:pt x="3129148" y="967839"/>
                </a:lnTo>
                <a:lnTo>
                  <a:pt x="3146961" y="1015340"/>
                </a:lnTo>
                <a:lnTo>
                  <a:pt x="3146961" y="1015340"/>
                </a:lnTo>
                <a:lnTo>
                  <a:pt x="3194462" y="1056904"/>
                </a:lnTo>
                <a:lnTo>
                  <a:pt x="3236026" y="1021278"/>
                </a:lnTo>
                <a:lnTo>
                  <a:pt x="3331028" y="1128156"/>
                </a:lnTo>
                <a:lnTo>
                  <a:pt x="3354779" y="1187533"/>
                </a:lnTo>
                <a:lnTo>
                  <a:pt x="3402280" y="1145969"/>
                </a:lnTo>
                <a:lnTo>
                  <a:pt x="3426031" y="1199408"/>
                </a:lnTo>
                <a:lnTo>
                  <a:pt x="3485407" y="1134094"/>
                </a:lnTo>
                <a:lnTo>
                  <a:pt x="3580410" y="1229096"/>
                </a:lnTo>
                <a:lnTo>
                  <a:pt x="3645724" y="1104405"/>
                </a:lnTo>
                <a:lnTo>
                  <a:pt x="3663537" y="1080655"/>
                </a:lnTo>
                <a:lnTo>
                  <a:pt x="3758540" y="1163782"/>
                </a:lnTo>
                <a:lnTo>
                  <a:pt x="3823854" y="1193470"/>
                </a:lnTo>
                <a:lnTo>
                  <a:pt x="3847605" y="1229096"/>
                </a:lnTo>
                <a:lnTo>
                  <a:pt x="3948545" y="1288473"/>
                </a:lnTo>
                <a:lnTo>
                  <a:pt x="4037610" y="1163782"/>
                </a:lnTo>
                <a:lnTo>
                  <a:pt x="4073236" y="1371600"/>
                </a:lnTo>
                <a:lnTo>
                  <a:pt x="4120737" y="1240972"/>
                </a:lnTo>
                <a:lnTo>
                  <a:pt x="4180114" y="1318161"/>
                </a:lnTo>
                <a:lnTo>
                  <a:pt x="4275116" y="1110343"/>
                </a:lnTo>
                <a:lnTo>
                  <a:pt x="4322618" y="1050966"/>
                </a:lnTo>
                <a:lnTo>
                  <a:pt x="4387932" y="866899"/>
                </a:lnTo>
                <a:lnTo>
                  <a:pt x="4405745" y="807522"/>
                </a:lnTo>
                <a:lnTo>
                  <a:pt x="4447309" y="944088"/>
                </a:lnTo>
                <a:lnTo>
                  <a:pt x="4500748" y="967839"/>
                </a:lnTo>
                <a:lnTo>
                  <a:pt x="4542311" y="1074717"/>
                </a:lnTo>
                <a:lnTo>
                  <a:pt x="4572000" y="1068779"/>
                </a:lnTo>
                <a:lnTo>
                  <a:pt x="4601688" y="1027216"/>
                </a:lnTo>
                <a:lnTo>
                  <a:pt x="4649189" y="1045029"/>
                </a:lnTo>
                <a:lnTo>
                  <a:pt x="4726379" y="914400"/>
                </a:lnTo>
                <a:lnTo>
                  <a:pt x="4750129" y="890650"/>
                </a:lnTo>
                <a:lnTo>
                  <a:pt x="4791693" y="730333"/>
                </a:lnTo>
                <a:lnTo>
                  <a:pt x="4815444" y="665018"/>
                </a:lnTo>
                <a:lnTo>
                  <a:pt x="4880758" y="771896"/>
                </a:lnTo>
                <a:lnTo>
                  <a:pt x="4928259" y="694707"/>
                </a:lnTo>
                <a:lnTo>
                  <a:pt x="4993574" y="676894"/>
                </a:lnTo>
                <a:lnTo>
                  <a:pt x="5035137" y="617517"/>
                </a:lnTo>
                <a:lnTo>
                  <a:pt x="5088576" y="510639"/>
                </a:lnTo>
                <a:lnTo>
                  <a:pt x="5136077" y="558140"/>
                </a:lnTo>
                <a:lnTo>
                  <a:pt x="5219205" y="374073"/>
                </a:lnTo>
                <a:lnTo>
                  <a:pt x="5272644" y="350322"/>
                </a:lnTo>
                <a:lnTo>
                  <a:pt x="5355771" y="261257"/>
                </a:lnTo>
                <a:lnTo>
                  <a:pt x="5355771" y="261257"/>
                </a:lnTo>
                <a:lnTo>
                  <a:pt x="5415148" y="445325"/>
                </a:lnTo>
                <a:lnTo>
                  <a:pt x="5444836" y="332509"/>
                </a:lnTo>
                <a:lnTo>
                  <a:pt x="5480462" y="397824"/>
                </a:lnTo>
                <a:lnTo>
                  <a:pt x="5522026" y="267195"/>
                </a:lnTo>
                <a:lnTo>
                  <a:pt x="5605153" y="314696"/>
                </a:lnTo>
                <a:lnTo>
                  <a:pt x="5670467" y="273133"/>
                </a:lnTo>
                <a:lnTo>
                  <a:pt x="5706093" y="374073"/>
                </a:lnTo>
                <a:lnTo>
                  <a:pt x="5818909" y="207818"/>
                </a:lnTo>
                <a:lnTo>
                  <a:pt x="5872348" y="231569"/>
                </a:lnTo>
                <a:lnTo>
                  <a:pt x="5949537" y="190005"/>
                </a:lnTo>
                <a:lnTo>
                  <a:pt x="5997039" y="255320"/>
                </a:lnTo>
                <a:lnTo>
                  <a:pt x="6068290" y="172192"/>
                </a:lnTo>
                <a:lnTo>
                  <a:pt x="6068290" y="172192"/>
                </a:lnTo>
                <a:lnTo>
                  <a:pt x="6163293" y="154379"/>
                </a:lnTo>
                <a:lnTo>
                  <a:pt x="6234545" y="219694"/>
                </a:lnTo>
                <a:lnTo>
                  <a:pt x="6329548" y="77190"/>
                </a:lnTo>
                <a:lnTo>
                  <a:pt x="6377049" y="124691"/>
                </a:lnTo>
                <a:lnTo>
                  <a:pt x="6424550" y="29688"/>
                </a:lnTo>
                <a:lnTo>
                  <a:pt x="6448301" y="59377"/>
                </a:lnTo>
                <a:lnTo>
                  <a:pt x="6483927" y="0"/>
                </a:lnTo>
                <a:lnTo>
                  <a:pt x="6525490" y="41564"/>
                </a:lnTo>
                <a:lnTo>
                  <a:pt x="6590805" y="41564"/>
                </a:lnTo>
              </a:path>
            </a:pathLst>
          </a:custGeom>
          <a:noFill/>
          <a:ln w="3810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220158" y="1113689"/>
            <a:ext cx="0" cy="446773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3776" y="5963762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Narrow" pitchFamily="34" charset="0"/>
              </a:rPr>
              <a:t>Year</a:t>
            </a:r>
            <a:endParaRPr lang="en-US" sz="2400" dirty="0">
              <a:latin typeface="Arial Narrow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1212" y="5572253"/>
            <a:ext cx="622755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1900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5567" y="5572253"/>
            <a:ext cx="622755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1800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70230" y="5572253"/>
            <a:ext cx="622755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1940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5871" y="5572253"/>
            <a:ext cx="622755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Arial Narrow" pitchFamily="34" charset="0"/>
              </a:rPr>
              <a:t>2000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3485" y="5338432"/>
            <a:ext cx="297581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5094" y="4561759"/>
            <a:ext cx="405972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50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703" y="3806296"/>
            <a:ext cx="514363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6703" y="3069092"/>
            <a:ext cx="514363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150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703" y="2328826"/>
            <a:ext cx="514363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6703" y="1576425"/>
            <a:ext cx="514363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250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6703" y="836159"/>
            <a:ext cx="514363" cy="470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Arial Narrow" pitchFamily="34" charset="0"/>
              </a:rPr>
              <a:t>300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6200000">
            <a:off x="-1289808" y="3169704"/>
            <a:ext cx="32711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Arial Narrow" pitchFamily="34" charset="0"/>
              </a:rPr>
              <a:t>Consumption (g/capita/day)</a:t>
            </a:r>
            <a:endParaRPr lang="en-US" sz="2400" dirty="0">
              <a:latin typeface="Arial Narrow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279491" y="1344538"/>
            <a:ext cx="341644" cy="0"/>
          </a:xfrm>
          <a:prstGeom prst="line">
            <a:avLst/>
          </a:prstGeom>
          <a:noFill/>
          <a:ln w="57150" cap="rnd"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279491" y="1801555"/>
            <a:ext cx="341644" cy="0"/>
          </a:xfrm>
          <a:prstGeom prst="line">
            <a:avLst/>
          </a:prstGeom>
          <a:noFill/>
          <a:ln w="57150" cap="rnd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7" name="TextBox 26"/>
          <p:cNvSpPr txBox="1"/>
          <p:nvPr/>
        </p:nvSpPr>
        <p:spPr>
          <a:xfrm>
            <a:off x="1620720" y="1616724"/>
            <a:ext cx="774571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Poultry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20720" y="1159707"/>
            <a:ext cx="105977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Total meat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1279491" y="1573047"/>
            <a:ext cx="341644" cy="0"/>
          </a:xfrm>
          <a:prstGeom prst="line">
            <a:avLst/>
          </a:prstGeom>
          <a:noFill/>
          <a:ln w="57150" cap="rnd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30" name="TextBox 29"/>
          <p:cNvSpPr txBox="1"/>
          <p:nvPr/>
        </p:nvSpPr>
        <p:spPr>
          <a:xfrm>
            <a:off x="1620720" y="1388216"/>
            <a:ext cx="100700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 Narrow" pitchFamily="34" charset="0"/>
              </a:rPr>
              <a:t>Red meat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034694" y="1028367"/>
            <a:ext cx="7113091" cy="45484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729943" y="5957267"/>
            <a:ext cx="40707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Total energy from saturated fat (%)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rot="16200000">
            <a:off x="-2438962" y="3033687"/>
            <a:ext cx="56143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eaLnBrk="1" hangingPunct="1"/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Male age-</a:t>
            </a:r>
            <a:r>
              <a:rPr lang="en-US" sz="2400" b="0" dirty="0" err="1" smtClean="0">
                <a:latin typeface="Arial Narrow" panose="020B0606020202030204" pitchFamily="34" charset="0"/>
                <a:cs typeface="Calibri" pitchFamily="34" charset="0"/>
              </a:rPr>
              <a:t>standardised</a:t>
            </a:r>
            <a:r>
              <a:rPr lang="en-US" sz="2400" b="0" dirty="0" smtClean="0">
                <a:latin typeface="Arial Narrow" panose="020B0606020202030204" pitchFamily="34" charset="0"/>
                <a:cs typeface="Calibri" pitchFamily="34" charset="0"/>
              </a:rPr>
              <a:t> CHD deaths per 100 000</a:t>
            </a:r>
            <a:endParaRPr lang="en-US" sz="24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758397" y="5386279"/>
            <a:ext cx="2904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676583" y="5556958"/>
            <a:ext cx="4491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5.0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2598" y="4482640"/>
            <a:ext cx="396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46800" y="3578999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546800" y="2675358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46800" y="1771717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200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46800" y="868076"/>
            <a:ext cx="50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250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028125" y="5556958"/>
            <a:ext cx="449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7.5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4326769" y="5556958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10.0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5678311" y="5556958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12.5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7029854" y="5556958"/>
            <a:ext cx="55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Osaka" pitchFamily="-109" charset="-128"/>
              </a:defRPr>
            </a:lvl9pPr>
          </a:lstStyle>
          <a:p>
            <a:pPr algn="ctr" rtl="1" eaLnBrk="1" hangingPunct="1"/>
            <a:r>
              <a:rPr lang="en-US" sz="1800" b="0" dirty="0" smtClean="0">
                <a:latin typeface="Arial Narrow" panose="020B0606020202030204" pitchFamily="34" charset="0"/>
                <a:cs typeface="Calibri" pitchFamily="34" charset="0"/>
              </a:rPr>
              <a:t>15.0</a:t>
            </a:r>
            <a:endParaRPr lang="en-US" sz="1800" b="0" dirty="0">
              <a:latin typeface="Arial Narrow" panose="020B0606020202030204" pitchFamily="34" charset="0"/>
              <a:cs typeface="Calibri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1034694" y="2415941"/>
            <a:ext cx="7113091" cy="283392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194560" y="2247766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3" name="Oval 22"/>
          <p:cNvSpPr/>
          <p:nvPr/>
        </p:nvSpPr>
        <p:spPr>
          <a:xfrm>
            <a:off x="3205484" y="2108852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4" name="Oval 23"/>
          <p:cNvSpPr/>
          <p:nvPr/>
        </p:nvSpPr>
        <p:spPr>
          <a:xfrm>
            <a:off x="3467845" y="1669468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5" name="Oval 24"/>
          <p:cNvSpPr/>
          <p:nvPr/>
        </p:nvSpPr>
        <p:spPr>
          <a:xfrm>
            <a:off x="3589781" y="2056744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6" name="Oval 25"/>
          <p:cNvSpPr/>
          <p:nvPr/>
        </p:nvSpPr>
        <p:spPr>
          <a:xfrm>
            <a:off x="4597155" y="1578721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7" name="Oval 26"/>
          <p:cNvSpPr/>
          <p:nvPr/>
        </p:nvSpPr>
        <p:spPr>
          <a:xfrm>
            <a:off x="4032738" y="225089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8" name="Oval 27"/>
          <p:cNvSpPr/>
          <p:nvPr/>
        </p:nvSpPr>
        <p:spPr>
          <a:xfrm>
            <a:off x="4560655" y="2291033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29" name="Oval 28"/>
          <p:cNvSpPr/>
          <p:nvPr/>
        </p:nvSpPr>
        <p:spPr>
          <a:xfrm>
            <a:off x="4836952" y="244299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0" name="Oval 29"/>
          <p:cNvSpPr/>
          <p:nvPr/>
        </p:nvSpPr>
        <p:spPr>
          <a:xfrm>
            <a:off x="3028125" y="2843823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1" name="Oval 30"/>
          <p:cNvSpPr/>
          <p:nvPr/>
        </p:nvSpPr>
        <p:spPr>
          <a:xfrm>
            <a:off x="1906914" y="2763526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2" name="Oval 31"/>
          <p:cNvSpPr/>
          <p:nvPr/>
        </p:nvSpPr>
        <p:spPr>
          <a:xfrm>
            <a:off x="2229066" y="3315249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3" name="Oval 32"/>
          <p:cNvSpPr/>
          <p:nvPr/>
        </p:nvSpPr>
        <p:spPr>
          <a:xfrm>
            <a:off x="2014914" y="3965224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4" name="Oval 33"/>
          <p:cNvSpPr/>
          <p:nvPr/>
        </p:nvSpPr>
        <p:spPr>
          <a:xfrm>
            <a:off x="2931627" y="4136107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5" name="Oval 34"/>
          <p:cNvSpPr/>
          <p:nvPr/>
        </p:nvSpPr>
        <p:spPr>
          <a:xfrm>
            <a:off x="3136125" y="4160126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6" name="Oval 35"/>
          <p:cNvSpPr/>
          <p:nvPr/>
        </p:nvSpPr>
        <p:spPr>
          <a:xfrm>
            <a:off x="3258130" y="3259441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7" name="Oval 36"/>
          <p:cNvSpPr/>
          <p:nvPr/>
        </p:nvSpPr>
        <p:spPr>
          <a:xfrm>
            <a:off x="3299948" y="3092564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8" name="Oval 37"/>
          <p:cNvSpPr/>
          <p:nvPr/>
        </p:nvSpPr>
        <p:spPr>
          <a:xfrm>
            <a:off x="3575845" y="3386349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39" name="Oval 38"/>
          <p:cNvSpPr/>
          <p:nvPr/>
        </p:nvSpPr>
        <p:spPr>
          <a:xfrm>
            <a:off x="4078099" y="3200564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0" name="Oval 39"/>
          <p:cNvSpPr/>
          <p:nvPr/>
        </p:nvSpPr>
        <p:spPr>
          <a:xfrm>
            <a:off x="4394678" y="3749324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1" name="Oval 40"/>
          <p:cNvSpPr/>
          <p:nvPr/>
        </p:nvSpPr>
        <p:spPr>
          <a:xfrm>
            <a:off x="4859134" y="3732331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2" name="Oval 41"/>
          <p:cNvSpPr/>
          <p:nvPr/>
        </p:nvSpPr>
        <p:spPr>
          <a:xfrm>
            <a:off x="5473398" y="3333566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3" name="Oval 42"/>
          <p:cNvSpPr/>
          <p:nvPr/>
        </p:nvSpPr>
        <p:spPr>
          <a:xfrm>
            <a:off x="4237236" y="4504350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4" name="Oval 43"/>
          <p:cNvSpPr/>
          <p:nvPr/>
        </p:nvSpPr>
        <p:spPr>
          <a:xfrm>
            <a:off x="3853105" y="4858367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5" name="Oval 44"/>
          <p:cNvSpPr/>
          <p:nvPr/>
        </p:nvSpPr>
        <p:spPr>
          <a:xfrm>
            <a:off x="4072348" y="4804329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6" name="Oval 45"/>
          <p:cNvSpPr/>
          <p:nvPr/>
        </p:nvSpPr>
        <p:spPr>
          <a:xfrm>
            <a:off x="4502988" y="4624470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7" name="Oval 46"/>
          <p:cNvSpPr/>
          <p:nvPr/>
        </p:nvSpPr>
        <p:spPr>
          <a:xfrm>
            <a:off x="5104550" y="4516470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8" name="Oval 47"/>
          <p:cNvSpPr/>
          <p:nvPr/>
        </p:nvSpPr>
        <p:spPr>
          <a:xfrm>
            <a:off x="4803812" y="4906578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49" name="Oval 48"/>
          <p:cNvSpPr/>
          <p:nvPr/>
        </p:nvSpPr>
        <p:spPr>
          <a:xfrm>
            <a:off x="4985048" y="4906578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0" name="Oval 49"/>
          <p:cNvSpPr/>
          <p:nvPr/>
        </p:nvSpPr>
        <p:spPr>
          <a:xfrm>
            <a:off x="5472942" y="491970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1" name="Oval 50"/>
          <p:cNvSpPr/>
          <p:nvPr/>
        </p:nvSpPr>
        <p:spPr>
          <a:xfrm>
            <a:off x="5877900" y="4788457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2" name="Oval 51"/>
          <p:cNvSpPr/>
          <p:nvPr/>
        </p:nvSpPr>
        <p:spPr>
          <a:xfrm>
            <a:off x="6003921" y="477695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3" name="Oval 52"/>
          <p:cNvSpPr/>
          <p:nvPr/>
        </p:nvSpPr>
        <p:spPr>
          <a:xfrm>
            <a:off x="6182233" y="463086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4" name="Oval 53"/>
          <p:cNvSpPr/>
          <p:nvPr/>
        </p:nvSpPr>
        <p:spPr>
          <a:xfrm>
            <a:off x="6403984" y="4167662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5" name="Oval 54"/>
          <p:cNvSpPr/>
          <p:nvPr/>
        </p:nvSpPr>
        <p:spPr>
          <a:xfrm>
            <a:off x="6403984" y="4313513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6" name="Oval 55"/>
          <p:cNvSpPr/>
          <p:nvPr/>
        </p:nvSpPr>
        <p:spPr>
          <a:xfrm>
            <a:off x="6498502" y="4672559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7" name="Oval 56"/>
          <p:cNvSpPr/>
          <p:nvPr/>
        </p:nvSpPr>
        <p:spPr>
          <a:xfrm>
            <a:off x="6616670" y="4563555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8" name="Oval 57"/>
          <p:cNvSpPr/>
          <p:nvPr/>
        </p:nvSpPr>
        <p:spPr>
          <a:xfrm>
            <a:off x="6888329" y="4299317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59" name="Oval 58"/>
          <p:cNvSpPr/>
          <p:nvPr/>
        </p:nvSpPr>
        <p:spPr>
          <a:xfrm>
            <a:off x="6992707" y="4747907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60" name="Oval 59"/>
          <p:cNvSpPr/>
          <p:nvPr/>
        </p:nvSpPr>
        <p:spPr>
          <a:xfrm>
            <a:off x="7012842" y="4861658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61" name="Oval 60"/>
          <p:cNvSpPr/>
          <p:nvPr/>
        </p:nvSpPr>
        <p:spPr>
          <a:xfrm>
            <a:off x="7372988" y="4918399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  <p:sp>
        <p:nvSpPr>
          <p:cNvPr id="62" name="Oval 61"/>
          <p:cNvSpPr/>
          <p:nvPr/>
        </p:nvSpPr>
        <p:spPr>
          <a:xfrm>
            <a:off x="7486739" y="5089353"/>
            <a:ext cx="216000" cy="216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ZA"/>
          </a:p>
        </p:txBody>
      </p:sp>
    </p:spTree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 Narrow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20168</TotalTime>
  <Words>899</Words>
  <Application>Microsoft Macintosh PowerPoint</Application>
  <PresentationFormat>On-screen Show (4:3)</PresentationFormat>
  <Paragraphs>491</Paragraphs>
  <Slides>18</Slides>
  <Notes>18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University of Cape Town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Noakes Copy</dc:creator>
  <cp:lastModifiedBy>TIm Noakes Copy</cp:lastModifiedBy>
  <cp:revision>395</cp:revision>
  <cp:lastPrinted>2014-12-08T18:32:59Z</cp:lastPrinted>
  <dcterms:created xsi:type="dcterms:W3CDTF">2014-12-16T10:25:48Z</dcterms:created>
  <dcterms:modified xsi:type="dcterms:W3CDTF">2014-12-16T10:26:13Z</dcterms:modified>
</cp:coreProperties>
</file>